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39F60215-2B43-46DE-A1B8-9D3E73CB255E}">
          <p14:sldIdLst>
            <p14:sldId id="256"/>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434A1-CC96-42F9-8269-887391BCB5C5}" v="67" dt="2026-09-30T13:14:02.803"/>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a Di Santo" userId="1d582da44e91a6b7" providerId="LiveId" clId="{2D536E09-5F64-4C00-B737-10F1CB2E787E}"/>
    <pc:docChg chg="undo custSel addSld delSld modSld modMainMaster addSection delSection modSection">
      <pc:chgData name="Erica Di Santo" userId="1d582da44e91a6b7" providerId="LiveId" clId="{2D536E09-5F64-4C00-B737-10F1CB2E787E}" dt="2026-10-01T07:28:55.436" v="1031" actId="5793"/>
      <pc:docMkLst>
        <pc:docMk/>
      </pc:docMkLst>
      <pc:sldChg chg="addSp delSp modSp mod">
        <pc:chgData name="Erica Di Santo" userId="1d582da44e91a6b7" providerId="LiveId" clId="{2D536E09-5F64-4C00-B737-10F1CB2E787E}" dt="2026-10-01T07:28:55.436" v="1031" actId="5793"/>
        <pc:sldMkLst>
          <pc:docMk/>
          <pc:sldMk cId="3539537620" sldId="256"/>
        </pc:sldMkLst>
        <pc:spChg chg="mod">
          <ac:chgData name="Erica Di Santo" userId="1d582da44e91a6b7" providerId="LiveId" clId="{2D536E09-5F64-4C00-B737-10F1CB2E787E}" dt="2026-10-01T07:28:55.436" v="1031" actId="5793"/>
          <ac:spMkLst>
            <pc:docMk/>
            <pc:sldMk cId="3539537620" sldId="256"/>
            <ac:spMk id="2" creationId="{32188076-A796-C948-A985-5815D05CB260}"/>
          </ac:spMkLst>
        </pc:spChg>
        <pc:spChg chg="mod">
          <ac:chgData name="Erica Di Santo" userId="1d582da44e91a6b7" providerId="LiveId" clId="{2D536E09-5F64-4C00-B737-10F1CB2E787E}" dt="2026-09-30T10:31:53.913" v="0"/>
          <ac:spMkLst>
            <pc:docMk/>
            <pc:sldMk cId="3539537620" sldId="256"/>
            <ac:spMk id="3" creationId="{AC8CDB5C-7D0F-400D-AEB9-449A6D4567CE}"/>
          </ac:spMkLst>
        </pc:spChg>
        <pc:picChg chg="add del mod">
          <ac:chgData name="Erica Di Santo" userId="1d582da44e91a6b7" providerId="LiveId" clId="{2D536E09-5F64-4C00-B737-10F1CB2E787E}" dt="2026-09-30T10:34:52.874" v="18" actId="478"/>
          <ac:picMkLst>
            <pc:docMk/>
            <pc:sldMk cId="3539537620" sldId="256"/>
            <ac:picMk id="4" creationId="{5D49A0EF-C323-7517-F1B7-598766D6E74A}"/>
          </ac:picMkLst>
        </pc:picChg>
      </pc:sldChg>
      <pc:sldChg chg="addSp modSp new del mod">
        <pc:chgData name="Erica Di Santo" userId="1d582da44e91a6b7" providerId="LiveId" clId="{2D536E09-5F64-4C00-B737-10F1CB2E787E}" dt="2026-09-30T10:34:59.759" v="20" actId="2696"/>
        <pc:sldMkLst>
          <pc:docMk/>
          <pc:sldMk cId="494562733" sldId="257"/>
        </pc:sldMkLst>
        <pc:picChg chg="add mod">
          <ac:chgData name="Erica Di Santo" userId="1d582da44e91a6b7" providerId="LiveId" clId="{2D536E09-5F64-4C00-B737-10F1CB2E787E}" dt="2026-09-30T10:34:43.627" v="16" actId="34818"/>
          <ac:picMkLst>
            <pc:docMk/>
            <pc:sldMk cId="494562733" sldId="257"/>
            <ac:picMk id="4" creationId="{F9E33194-42AD-06F6-6AEF-3B33AD7E6EB2}"/>
          </ac:picMkLst>
        </pc:picChg>
      </pc:sldChg>
      <pc:sldChg chg="addSp modSp new del mod">
        <pc:chgData name="Erica Di Santo" userId="1d582da44e91a6b7" providerId="LiveId" clId="{2D536E09-5F64-4C00-B737-10F1CB2E787E}" dt="2026-09-30T10:34:57.872" v="19" actId="2696"/>
        <pc:sldMkLst>
          <pc:docMk/>
          <pc:sldMk cId="3626833837" sldId="258"/>
        </pc:sldMkLst>
        <pc:picChg chg="add mod">
          <ac:chgData name="Erica Di Santo" userId="1d582da44e91a6b7" providerId="LiveId" clId="{2D536E09-5F64-4C00-B737-10F1CB2E787E}" dt="2026-09-30T10:34:43.627" v="16" actId="34818"/>
          <ac:picMkLst>
            <pc:docMk/>
            <pc:sldMk cId="3626833837" sldId="258"/>
            <ac:picMk id="4" creationId="{95A64EC9-3D61-B435-DABD-926E59F6D1E6}"/>
          </ac:picMkLst>
        </pc:picChg>
      </pc:sldChg>
      <pc:sldChg chg="addSp delSp modSp add mod">
        <pc:chgData name="Erica Di Santo" userId="1d582da44e91a6b7" providerId="LiveId" clId="{2D536E09-5F64-4C00-B737-10F1CB2E787E}" dt="2026-09-30T10:39:11.196" v="77" actId="207"/>
        <pc:sldMkLst>
          <pc:docMk/>
          <pc:sldMk cId="1465642786" sldId="259"/>
        </pc:sldMkLst>
        <pc:spChg chg="mod">
          <ac:chgData name="Erica Di Santo" userId="1d582da44e91a6b7" providerId="LiveId" clId="{2D536E09-5F64-4C00-B737-10F1CB2E787E}" dt="2026-09-30T10:39:11.196" v="77" actId="207"/>
          <ac:spMkLst>
            <pc:docMk/>
            <pc:sldMk cId="1465642786" sldId="259"/>
            <ac:spMk id="2" creationId="{17FBBE16-B06F-5F60-EF89-790889AD8146}"/>
          </ac:spMkLst>
        </pc:spChg>
        <pc:picChg chg="add del mod">
          <ac:chgData name="Erica Di Santo" userId="1d582da44e91a6b7" providerId="LiveId" clId="{2D536E09-5F64-4C00-B737-10F1CB2E787E}" dt="2026-09-30T10:34:47.973" v="17" actId="478"/>
          <ac:picMkLst>
            <pc:docMk/>
            <pc:sldMk cId="1465642786" sldId="259"/>
            <ac:picMk id="4" creationId="{DC5FD13A-9B95-CDFD-7D75-2C89D43BBA7F}"/>
          </ac:picMkLst>
        </pc:picChg>
        <pc:picChg chg="add mod">
          <ac:chgData name="Erica Di Santo" userId="1d582da44e91a6b7" providerId="LiveId" clId="{2D536E09-5F64-4C00-B737-10F1CB2E787E}" dt="2026-09-30T10:36:04.087" v="24" actId="1076"/>
          <ac:picMkLst>
            <pc:docMk/>
            <pc:sldMk cId="1465642786" sldId="259"/>
            <ac:picMk id="6" creationId="{7CA684BF-2257-4FD0-8FF8-714FA03ABA98}"/>
          </ac:picMkLst>
        </pc:picChg>
      </pc:sldChg>
      <pc:sldChg chg="modSp add mod">
        <pc:chgData name="Erica Di Santo" userId="1d582da44e91a6b7" providerId="LiveId" clId="{2D536E09-5F64-4C00-B737-10F1CB2E787E}" dt="2026-09-30T10:39:06.696" v="76" actId="207"/>
        <pc:sldMkLst>
          <pc:docMk/>
          <pc:sldMk cId="1325465189" sldId="260"/>
        </pc:sldMkLst>
        <pc:spChg chg="mod">
          <ac:chgData name="Erica Di Santo" userId="1d582da44e91a6b7" providerId="LiveId" clId="{2D536E09-5F64-4C00-B737-10F1CB2E787E}" dt="2026-09-30T10:39:06.696" v="76" actId="207"/>
          <ac:spMkLst>
            <pc:docMk/>
            <pc:sldMk cId="1325465189" sldId="260"/>
            <ac:spMk id="2" creationId="{323F4461-FDCF-12FF-AFFD-D724AB62FC2B}"/>
          </ac:spMkLst>
        </pc:spChg>
      </pc:sldChg>
      <pc:sldChg chg="modSp add mod">
        <pc:chgData name="Erica Di Santo" userId="1d582da44e91a6b7" providerId="LiveId" clId="{2D536E09-5F64-4C00-B737-10F1CB2E787E}" dt="2026-09-30T10:39:21.054" v="78" actId="1076"/>
        <pc:sldMkLst>
          <pc:docMk/>
          <pc:sldMk cId="102078435" sldId="261"/>
        </pc:sldMkLst>
        <pc:spChg chg="mod">
          <ac:chgData name="Erica Di Santo" userId="1d582da44e91a6b7" providerId="LiveId" clId="{2D536E09-5F64-4C00-B737-10F1CB2E787E}" dt="2026-09-30T10:38:57.147" v="75" actId="207"/>
          <ac:spMkLst>
            <pc:docMk/>
            <pc:sldMk cId="102078435" sldId="261"/>
            <ac:spMk id="2" creationId="{272A9254-97DE-D008-12E8-F540F3E4371E}"/>
          </ac:spMkLst>
        </pc:spChg>
        <pc:picChg chg="mod">
          <ac:chgData name="Erica Di Santo" userId="1d582da44e91a6b7" providerId="LiveId" clId="{2D536E09-5F64-4C00-B737-10F1CB2E787E}" dt="2026-09-30T10:39:21.054" v="78" actId="1076"/>
          <ac:picMkLst>
            <pc:docMk/>
            <pc:sldMk cId="102078435" sldId="261"/>
            <ac:picMk id="6" creationId="{6A6E99CD-4604-DC5F-4AAF-25E3275DCBF2}"/>
          </ac:picMkLst>
        </pc:picChg>
      </pc:sldChg>
      <pc:sldChg chg="delSp modSp add mod">
        <pc:chgData name="Erica Di Santo" userId="1d582da44e91a6b7" providerId="LiveId" clId="{2D536E09-5F64-4C00-B737-10F1CB2E787E}" dt="2026-09-30T10:40:46.058" v="108" actId="14100"/>
        <pc:sldMkLst>
          <pc:docMk/>
          <pc:sldMk cId="802583618" sldId="262"/>
        </pc:sldMkLst>
        <pc:spChg chg="mod">
          <ac:chgData name="Erica Di Santo" userId="1d582da44e91a6b7" providerId="LiveId" clId="{2D536E09-5F64-4C00-B737-10F1CB2E787E}" dt="2026-09-30T10:40:46.058" v="108" actId="14100"/>
          <ac:spMkLst>
            <pc:docMk/>
            <pc:sldMk cId="802583618" sldId="262"/>
            <ac:spMk id="2" creationId="{FD10CBDB-54E8-AC97-5784-C1996789629D}"/>
          </ac:spMkLst>
        </pc:spChg>
        <pc:picChg chg="del">
          <ac:chgData name="Erica Di Santo" userId="1d582da44e91a6b7" providerId="LiveId" clId="{2D536E09-5F64-4C00-B737-10F1CB2E787E}" dt="2026-09-30T10:40:34.804" v="106" actId="478"/>
          <ac:picMkLst>
            <pc:docMk/>
            <pc:sldMk cId="802583618" sldId="262"/>
            <ac:picMk id="6" creationId="{C5D1F0AB-C1A7-AB34-C3AF-25CDBA3612C9}"/>
          </ac:picMkLst>
        </pc:picChg>
      </pc:sldChg>
      <pc:sldChg chg="addSp modSp add mod">
        <pc:chgData name="Erica Di Santo" userId="1d582da44e91a6b7" providerId="LiveId" clId="{2D536E09-5F64-4C00-B737-10F1CB2E787E}" dt="2026-09-30T10:43:00.885" v="171" actId="1076"/>
        <pc:sldMkLst>
          <pc:docMk/>
          <pc:sldMk cId="2895827344" sldId="263"/>
        </pc:sldMkLst>
        <pc:spChg chg="mod">
          <ac:chgData name="Erica Di Santo" userId="1d582da44e91a6b7" providerId="LiveId" clId="{2D536E09-5F64-4C00-B737-10F1CB2E787E}" dt="2026-09-30T10:42:46.198" v="131" actId="20577"/>
          <ac:spMkLst>
            <pc:docMk/>
            <pc:sldMk cId="2895827344" sldId="263"/>
            <ac:spMk id="2" creationId="{E79045B6-CFBD-0556-C62D-4F57F683B4C6}"/>
          </ac:spMkLst>
        </pc:spChg>
        <pc:spChg chg="add mod">
          <ac:chgData name="Erica Di Santo" userId="1d582da44e91a6b7" providerId="LiveId" clId="{2D536E09-5F64-4C00-B737-10F1CB2E787E}" dt="2026-09-30T10:43:00.885" v="171" actId="1076"/>
          <ac:spMkLst>
            <pc:docMk/>
            <pc:sldMk cId="2895827344" sldId="263"/>
            <ac:spMk id="4" creationId="{9F76A515-9CC0-7AE7-7ED4-7427F0000309}"/>
          </ac:spMkLst>
        </pc:spChg>
        <pc:spChg chg="add mod">
          <ac:chgData name="Erica Di Santo" userId="1d582da44e91a6b7" providerId="LiveId" clId="{2D536E09-5F64-4C00-B737-10F1CB2E787E}" dt="2026-09-30T10:42:50.185" v="147" actId="1035"/>
          <ac:spMkLst>
            <pc:docMk/>
            <pc:sldMk cId="2895827344" sldId="263"/>
            <ac:spMk id="6" creationId="{00B2788F-02E7-BD60-B86F-34CF5C01EC36}"/>
          </ac:spMkLst>
        </pc:spChg>
        <pc:spChg chg="add mod">
          <ac:chgData name="Erica Di Santo" userId="1d582da44e91a6b7" providerId="LiveId" clId="{2D536E09-5F64-4C00-B737-10F1CB2E787E}" dt="2026-09-30T10:42:52.486" v="149" actId="1035"/>
          <ac:spMkLst>
            <pc:docMk/>
            <pc:sldMk cId="2895827344" sldId="263"/>
            <ac:spMk id="8" creationId="{C5B6E4B8-AA8D-D654-CEEE-D901AFDEE4ED}"/>
          </ac:spMkLst>
        </pc:spChg>
      </pc:sldChg>
      <pc:sldChg chg="addSp delSp modSp add mod">
        <pc:chgData name="Erica Di Santo" userId="1d582da44e91a6b7" providerId="LiveId" clId="{2D536E09-5F64-4C00-B737-10F1CB2E787E}" dt="2026-09-30T10:46:28.285" v="196" actId="1076"/>
        <pc:sldMkLst>
          <pc:docMk/>
          <pc:sldMk cId="117384158" sldId="264"/>
        </pc:sldMkLst>
        <pc:spChg chg="del mod">
          <ac:chgData name="Erica Di Santo" userId="1d582da44e91a6b7" providerId="LiveId" clId="{2D536E09-5F64-4C00-B737-10F1CB2E787E}" dt="2026-09-30T10:45:08.533" v="185" actId="478"/>
          <ac:spMkLst>
            <pc:docMk/>
            <pc:sldMk cId="117384158" sldId="264"/>
            <ac:spMk id="2" creationId="{134C8209-631F-A802-75EA-D6BBBE423EFC}"/>
          </ac:spMkLst>
        </pc:spChg>
        <pc:spChg chg="del">
          <ac:chgData name="Erica Di Santo" userId="1d582da44e91a6b7" providerId="LiveId" clId="{2D536E09-5F64-4C00-B737-10F1CB2E787E}" dt="2026-09-30T10:43:27.257" v="177" actId="478"/>
          <ac:spMkLst>
            <pc:docMk/>
            <pc:sldMk cId="117384158" sldId="264"/>
            <ac:spMk id="4" creationId="{B4DB702B-3AC0-AF82-170D-16CE8C2F5EAB}"/>
          </ac:spMkLst>
        </pc:spChg>
        <pc:spChg chg="del">
          <ac:chgData name="Erica Di Santo" userId="1d582da44e91a6b7" providerId="LiveId" clId="{2D536E09-5F64-4C00-B737-10F1CB2E787E}" dt="2026-09-30T10:43:26.484" v="176" actId="478"/>
          <ac:spMkLst>
            <pc:docMk/>
            <pc:sldMk cId="117384158" sldId="264"/>
            <ac:spMk id="6" creationId="{E211C095-8F6D-D081-9F13-0C37693713E9}"/>
          </ac:spMkLst>
        </pc:spChg>
        <pc:spChg chg="del">
          <ac:chgData name="Erica Di Santo" userId="1d582da44e91a6b7" providerId="LiveId" clId="{2D536E09-5F64-4C00-B737-10F1CB2E787E}" dt="2026-09-30T10:43:25.854" v="175" actId="478"/>
          <ac:spMkLst>
            <pc:docMk/>
            <pc:sldMk cId="117384158" sldId="264"/>
            <ac:spMk id="8" creationId="{0205B8C5-CACD-1762-2498-C40EDB7818E5}"/>
          </ac:spMkLst>
        </pc:spChg>
        <pc:spChg chg="add mod">
          <ac:chgData name="Erica Di Santo" userId="1d582da44e91a6b7" providerId="LiveId" clId="{2D536E09-5F64-4C00-B737-10F1CB2E787E}" dt="2026-09-30T10:46:28.285" v="196" actId="1076"/>
          <ac:spMkLst>
            <pc:docMk/>
            <pc:sldMk cId="117384158" sldId="264"/>
            <ac:spMk id="9" creationId="{95E619ED-6E01-9D20-50F0-E17B8F9C709D}"/>
          </ac:spMkLst>
        </pc:spChg>
        <pc:graphicFrameChg chg="add mod modGraphic">
          <ac:chgData name="Erica Di Santo" userId="1d582da44e91a6b7" providerId="LiveId" clId="{2D536E09-5F64-4C00-B737-10F1CB2E787E}" dt="2026-09-30T10:46:19.687" v="195" actId="1076"/>
          <ac:graphicFrameMkLst>
            <pc:docMk/>
            <pc:sldMk cId="117384158" sldId="264"/>
            <ac:graphicFrameMk id="5" creationId="{897362CB-BB3C-A511-D929-8494848A7C54}"/>
          </ac:graphicFrameMkLst>
        </pc:graphicFrameChg>
      </pc:sldChg>
      <pc:sldChg chg="delSp modSp add mod">
        <pc:chgData name="Erica Di Santo" userId="1d582da44e91a6b7" providerId="LiveId" clId="{2D536E09-5F64-4C00-B737-10F1CB2E787E}" dt="2026-09-30T11:33:32.659" v="255" actId="20577"/>
        <pc:sldMkLst>
          <pc:docMk/>
          <pc:sldMk cId="779995" sldId="265"/>
        </pc:sldMkLst>
        <pc:spChg chg="mod">
          <ac:chgData name="Erica Di Santo" userId="1d582da44e91a6b7" providerId="LiveId" clId="{2D536E09-5F64-4C00-B737-10F1CB2E787E}" dt="2026-09-30T11:33:32.659" v="255" actId="20577"/>
          <ac:spMkLst>
            <pc:docMk/>
            <pc:sldMk cId="779995" sldId="265"/>
            <ac:spMk id="9" creationId="{82FD0A13-2620-7EC1-4A38-F2A0CAD8F8C5}"/>
          </ac:spMkLst>
        </pc:spChg>
        <pc:graphicFrameChg chg="del">
          <ac:chgData name="Erica Di Santo" userId="1d582da44e91a6b7" providerId="LiveId" clId="{2D536E09-5F64-4C00-B737-10F1CB2E787E}" dt="2026-09-30T10:47:14.123" v="200" actId="478"/>
          <ac:graphicFrameMkLst>
            <pc:docMk/>
            <pc:sldMk cId="779995" sldId="265"/>
            <ac:graphicFrameMk id="5" creationId="{7695F87D-CCBB-2BC5-9DA9-F61F8D6CDFF8}"/>
          </ac:graphicFrameMkLst>
        </pc:graphicFrameChg>
      </pc:sldChg>
      <pc:sldChg chg="new del">
        <pc:chgData name="Erica Di Santo" userId="1d582da44e91a6b7" providerId="LiveId" clId="{2D536E09-5F64-4C00-B737-10F1CB2E787E}" dt="2026-09-30T11:33:46.049" v="257" actId="2696"/>
        <pc:sldMkLst>
          <pc:docMk/>
          <pc:sldMk cId="2448324761" sldId="266"/>
        </pc:sldMkLst>
      </pc:sldChg>
      <pc:sldChg chg="modSp add mod">
        <pc:chgData name="Erica Di Santo" userId="1d582da44e91a6b7" providerId="LiveId" clId="{2D536E09-5F64-4C00-B737-10F1CB2E787E}" dt="2026-09-30T11:35:00.859" v="270" actId="121"/>
        <pc:sldMkLst>
          <pc:docMk/>
          <pc:sldMk cId="3150266969" sldId="266"/>
        </pc:sldMkLst>
        <pc:spChg chg="mod">
          <ac:chgData name="Erica Di Santo" userId="1d582da44e91a6b7" providerId="LiveId" clId="{2D536E09-5F64-4C00-B737-10F1CB2E787E}" dt="2026-09-30T11:35:00.859" v="270" actId="121"/>
          <ac:spMkLst>
            <pc:docMk/>
            <pc:sldMk cId="3150266969" sldId="266"/>
            <ac:spMk id="9" creationId="{A0EDAC6D-2B10-E6A0-98F0-4742E080E87B}"/>
          </ac:spMkLst>
        </pc:spChg>
      </pc:sldChg>
      <pc:sldChg chg="addSp delSp modSp add mod">
        <pc:chgData name="Erica Di Santo" userId="1d582da44e91a6b7" providerId="LiveId" clId="{2D536E09-5F64-4C00-B737-10F1CB2E787E}" dt="2026-09-30T11:36:25.837" v="286" actId="14734"/>
        <pc:sldMkLst>
          <pc:docMk/>
          <pc:sldMk cId="3474681199" sldId="267"/>
        </pc:sldMkLst>
        <pc:spChg chg="add mod">
          <ac:chgData name="Erica Di Santo" userId="1d582da44e91a6b7" providerId="LiveId" clId="{2D536E09-5F64-4C00-B737-10F1CB2E787E}" dt="2026-09-30T11:35:44.145" v="280" actId="14100"/>
          <ac:spMkLst>
            <pc:docMk/>
            <pc:sldMk cId="3474681199" sldId="267"/>
            <ac:spMk id="5" creationId="{D243CBC7-DBE4-1CBA-ADE0-2BBF18C4728C}"/>
          </ac:spMkLst>
        </pc:spChg>
        <pc:spChg chg="del mod">
          <ac:chgData name="Erica Di Santo" userId="1d582da44e91a6b7" providerId="LiveId" clId="{2D536E09-5F64-4C00-B737-10F1CB2E787E}" dt="2026-09-30T11:35:38.427" v="278"/>
          <ac:spMkLst>
            <pc:docMk/>
            <pc:sldMk cId="3474681199" sldId="267"/>
            <ac:spMk id="9" creationId="{E926953F-F353-121C-E1EB-1782EF11C908}"/>
          </ac:spMkLst>
        </pc:spChg>
        <pc:graphicFrameChg chg="add mod modGraphic">
          <ac:chgData name="Erica Di Santo" userId="1d582da44e91a6b7" providerId="LiveId" clId="{2D536E09-5F64-4C00-B737-10F1CB2E787E}" dt="2026-09-30T11:36:25.837" v="286" actId="14734"/>
          <ac:graphicFrameMkLst>
            <pc:docMk/>
            <pc:sldMk cId="3474681199" sldId="267"/>
            <ac:graphicFrameMk id="2" creationId="{1C6A3999-D481-F3B6-AE5F-8538B46155DF}"/>
          </ac:graphicFrameMkLst>
        </pc:graphicFrameChg>
      </pc:sldChg>
      <pc:sldChg chg="delSp modSp add mod">
        <pc:chgData name="Erica Di Santo" userId="1d582da44e91a6b7" providerId="LiveId" clId="{2D536E09-5F64-4C00-B737-10F1CB2E787E}" dt="2026-09-30T11:37:21.644" v="295" actId="20577"/>
        <pc:sldMkLst>
          <pc:docMk/>
          <pc:sldMk cId="1626952169" sldId="268"/>
        </pc:sldMkLst>
        <pc:spChg chg="mod">
          <ac:chgData name="Erica Di Santo" userId="1d582da44e91a6b7" providerId="LiveId" clId="{2D536E09-5F64-4C00-B737-10F1CB2E787E}" dt="2026-09-30T11:37:21.644" v="295" actId="20577"/>
          <ac:spMkLst>
            <pc:docMk/>
            <pc:sldMk cId="1626952169" sldId="268"/>
            <ac:spMk id="5" creationId="{0C71FC09-1D07-8418-66C3-B3BE0F8C223F}"/>
          </ac:spMkLst>
        </pc:spChg>
        <pc:graphicFrameChg chg="del modGraphic">
          <ac:chgData name="Erica Di Santo" userId="1d582da44e91a6b7" providerId="LiveId" clId="{2D536E09-5F64-4C00-B737-10F1CB2E787E}" dt="2026-09-30T11:36:59.735" v="290" actId="478"/>
          <ac:graphicFrameMkLst>
            <pc:docMk/>
            <pc:sldMk cId="1626952169" sldId="268"/>
            <ac:graphicFrameMk id="2" creationId="{BF6DAFB5-72F6-4F67-3005-AF4045B03277}"/>
          </ac:graphicFrameMkLst>
        </pc:graphicFrameChg>
      </pc:sldChg>
      <pc:sldChg chg="modSp add mod">
        <pc:chgData name="Erica Di Santo" userId="1d582da44e91a6b7" providerId="LiveId" clId="{2D536E09-5F64-4C00-B737-10F1CB2E787E}" dt="2026-09-30T11:38:43.950" v="302" actId="255"/>
        <pc:sldMkLst>
          <pc:docMk/>
          <pc:sldMk cId="1448393846" sldId="269"/>
        </pc:sldMkLst>
        <pc:spChg chg="mod">
          <ac:chgData name="Erica Di Santo" userId="1d582da44e91a6b7" providerId="LiveId" clId="{2D536E09-5F64-4C00-B737-10F1CB2E787E}" dt="2026-09-30T11:38:43.950" v="302" actId="255"/>
          <ac:spMkLst>
            <pc:docMk/>
            <pc:sldMk cId="1448393846" sldId="269"/>
            <ac:spMk id="5" creationId="{36EAE546-6428-57AB-BC7C-C64F3DF0460F}"/>
          </ac:spMkLst>
        </pc:spChg>
      </pc:sldChg>
      <pc:sldChg chg="new del">
        <pc:chgData name="Erica Di Santo" userId="1d582da44e91a6b7" providerId="LiveId" clId="{2D536E09-5F64-4C00-B737-10F1CB2E787E}" dt="2026-09-30T11:38:56.403" v="304" actId="2696"/>
        <pc:sldMkLst>
          <pc:docMk/>
          <pc:sldMk cId="3428960589" sldId="270"/>
        </pc:sldMkLst>
      </pc:sldChg>
      <pc:sldChg chg="modSp add mod">
        <pc:chgData name="Erica Di Santo" userId="1d582da44e91a6b7" providerId="LiveId" clId="{2D536E09-5F64-4C00-B737-10F1CB2E787E}" dt="2026-09-30T11:40:07.891" v="319" actId="1076"/>
        <pc:sldMkLst>
          <pc:docMk/>
          <pc:sldMk cId="3497408356" sldId="270"/>
        </pc:sldMkLst>
        <pc:spChg chg="mod">
          <ac:chgData name="Erica Di Santo" userId="1d582da44e91a6b7" providerId="LiveId" clId="{2D536E09-5F64-4C00-B737-10F1CB2E787E}" dt="2026-09-30T11:40:07.891" v="319" actId="1076"/>
          <ac:spMkLst>
            <pc:docMk/>
            <pc:sldMk cId="3497408356" sldId="270"/>
            <ac:spMk id="5" creationId="{8547A257-1B44-EC0C-18BF-B4E97165DDFE}"/>
          </ac:spMkLst>
        </pc:spChg>
      </pc:sldChg>
      <pc:sldChg chg="modSp add mod">
        <pc:chgData name="Erica Di Santo" userId="1d582da44e91a6b7" providerId="LiveId" clId="{2D536E09-5F64-4C00-B737-10F1CB2E787E}" dt="2026-09-30T11:43:19.129" v="465" actId="113"/>
        <pc:sldMkLst>
          <pc:docMk/>
          <pc:sldMk cId="366340488" sldId="271"/>
        </pc:sldMkLst>
        <pc:spChg chg="mod">
          <ac:chgData name="Erica Di Santo" userId="1d582da44e91a6b7" providerId="LiveId" clId="{2D536E09-5F64-4C00-B737-10F1CB2E787E}" dt="2026-09-30T11:43:19.129" v="465" actId="113"/>
          <ac:spMkLst>
            <pc:docMk/>
            <pc:sldMk cId="366340488" sldId="271"/>
            <ac:spMk id="5" creationId="{32850865-CBA9-E26D-DD86-5A2F85552E60}"/>
          </ac:spMkLst>
        </pc:spChg>
      </pc:sldChg>
      <pc:sldChg chg="modSp add mod">
        <pc:chgData name="Erica Di Santo" userId="1d582da44e91a6b7" providerId="LiveId" clId="{2D536E09-5F64-4C00-B737-10F1CB2E787E}" dt="2026-09-30T11:44:39.016" v="473" actId="20577"/>
        <pc:sldMkLst>
          <pc:docMk/>
          <pc:sldMk cId="2673865800" sldId="272"/>
        </pc:sldMkLst>
        <pc:spChg chg="mod">
          <ac:chgData name="Erica Di Santo" userId="1d582da44e91a6b7" providerId="LiveId" clId="{2D536E09-5F64-4C00-B737-10F1CB2E787E}" dt="2026-09-30T11:44:39.016" v="473" actId="20577"/>
          <ac:spMkLst>
            <pc:docMk/>
            <pc:sldMk cId="2673865800" sldId="272"/>
            <ac:spMk id="5" creationId="{49BF1B93-88CD-1903-17C1-90995B086A12}"/>
          </ac:spMkLst>
        </pc:spChg>
      </pc:sldChg>
      <pc:sldChg chg="modSp add mod">
        <pc:chgData name="Erica Di Santo" userId="1d582da44e91a6b7" providerId="LiveId" clId="{2D536E09-5F64-4C00-B737-10F1CB2E787E}" dt="2026-09-30T11:46:32.968" v="545" actId="20577"/>
        <pc:sldMkLst>
          <pc:docMk/>
          <pc:sldMk cId="1195401487" sldId="273"/>
        </pc:sldMkLst>
        <pc:spChg chg="mod">
          <ac:chgData name="Erica Di Santo" userId="1d582da44e91a6b7" providerId="LiveId" clId="{2D536E09-5F64-4C00-B737-10F1CB2E787E}" dt="2026-09-30T11:46:32.968" v="545" actId="20577"/>
          <ac:spMkLst>
            <pc:docMk/>
            <pc:sldMk cId="1195401487" sldId="273"/>
            <ac:spMk id="5" creationId="{E7C168A5-6468-72BF-2300-4B60EEBC0674}"/>
          </ac:spMkLst>
        </pc:spChg>
      </pc:sldChg>
      <pc:sldChg chg="modSp add mod">
        <pc:chgData name="Erica Di Santo" userId="1d582da44e91a6b7" providerId="LiveId" clId="{2D536E09-5F64-4C00-B737-10F1CB2E787E}" dt="2026-09-30T11:48:11.336" v="568" actId="20577"/>
        <pc:sldMkLst>
          <pc:docMk/>
          <pc:sldMk cId="849645140" sldId="274"/>
        </pc:sldMkLst>
        <pc:spChg chg="mod">
          <ac:chgData name="Erica Di Santo" userId="1d582da44e91a6b7" providerId="LiveId" clId="{2D536E09-5F64-4C00-B737-10F1CB2E787E}" dt="2026-09-30T11:48:11.336" v="568" actId="20577"/>
          <ac:spMkLst>
            <pc:docMk/>
            <pc:sldMk cId="849645140" sldId="274"/>
            <ac:spMk id="5" creationId="{AF8933BD-A083-B135-A835-BA3DC9B78FFD}"/>
          </ac:spMkLst>
        </pc:spChg>
      </pc:sldChg>
      <pc:sldChg chg="modSp add mod">
        <pc:chgData name="Erica Di Santo" userId="1d582da44e91a6b7" providerId="LiveId" clId="{2D536E09-5F64-4C00-B737-10F1CB2E787E}" dt="2026-09-30T11:48:46.938" v="574" actId="13900"/>
        <pc:sldMkLst>
          <pc:docMk/>
          <pc:sldMk cId="3233339195" sldId="275"/>
        </pc:sldMkLst>
        <pc:spChg chg="mod">
          <ac:chgData name="Erica Di Santo" userId="1d582da44e91a6b7" providerId="LiveId" clId="{2D536E09-5F64-4C00-B737-10F1CB2E787E}" dt="2026-09-30T11:48:46.938" v="574" actId="13900"/>
          <ac:spMkLst>
            <pc:docMk/>
            <pc:sldMk cId="3233339195" sldId="275"/>
            <ac:spMk id="5" creationId="{6E2C892B-9418-6535-F58B-00908312452C}"/>
          </ac:spMkLst>
        </pc:spChg>
      </pc:sldChg>
      <pc:sldChg chg="modSp add mod">
        <pc:chgData name="Erica Di Santo" userId="1d582da44e91a6b7" providerId="LiveId" clId="{2D536E09-5F64-4C00-B737-10F1CB2E787E}" dt="2026-09-30T11:50:34.338" v="584" actId="20577"/>
        <pc:sldMkLst>
          <pc:docMk/>
          <pc:sldMk cId="1088937781" sldId="276"/>
        </pc:sldMkLst>
        <pc:spChg chg="mod">
          <ac:chgData name="Erica Di Santo" userId="1d582da44e91a6b7" providerId="LiveId" clId="{2D536E09-5F64-4C00-B737-10F1CB2E787E}" dt="2026-09-30T11:50:34.338" v="584" actId="20577"/>
          <ac:spMkLst>
            <pc:docMk/>
            <pc:sldMk cId="1088937781" sldId="276"/>
            <ac:spMk id="5" creationId="{1C94BD3A-F279-52D2-AB04-B3FC6820721C}"/>
          </ac:spMkLst>
        </pc:spChg>
      </pc:sldChg>
      <pc:sldChg chg="addSp delSp modSp add mod">
        <pc:chgData name="Erica Di Santo" userId="1d582da44e91a6b7" providerId="LiveId" clId="{2D536E09-5F64-4C00-B737-10F1CB2E787E}" dt="2026-09-30T11:55:56.601" v="608" actId="1076"/>
        <pc:sldMkLst>
          <pc:docMk/>
          <pc:sldMk cId="2934858970" sldId="277"/>
        </pc:sldMkLst>
        <pc:spChg chg="del mod">
          <ac:chgData name="Erica Di Santo" userId="1d582da44e91a6b7" providerId="LiveId" clId="{2D536E09-5F64-4C00-B737-10F1CB2E787E}" dt="2026-09-30T11:53:58.752" v="593"/>
          <ac:spMkLst>
            <pc:docMk/>
            <pc:sldMk cId="2934858970" sldId="277"/>
            <ac:spMk id="5" creationId="{42F3D1DA-30B3-4F4B-C7A4-A9F2E7AC3B8C}"/>
          </ac:spMkLst>
        </pc:spChg>
        <pc:spChg chg="add mod">
          <ac:chgData name="Erica Di Santo" userId="1d582da44e91a6b7" providerId="LiveId" clId="{2D536E09-5F64-4C00-B737-10F1CB2E787E}" dt="2026-09-30T11:55:43.790" v="607" actId="13900"/>
          <ac:spMkLst>
            <pc:docMk/>
            <pc:sldMk cId="2934858970" sldId="277"/>
            <ac:spMk id="6" creationId="{89F56B82-ECBE-B776-D935-37219B5BD275}"/>
          </ac:spMkLst>
        </pc:spChg>
        <pc:graphicFrameChg chg="add mod modGraphic">
          <ac:chgData name="Erica Di Santo" userId="1d582da44e91a6b7" providerId="LiveId" clId="{2D536E09-5F64-4C00-B737-10F1CB2E787E}" dt="2026-09-30T11:55:56.601" v="608" actId="1076"/>
          <ac:graphicFrameMkLst>
            <pc:docMk/>
            <pc:sldMk cId="2934858970" sldId="277"/>
            <ac:graphicFrameMk id="2" creationId="{5CFA6272-A4A4-9382-D2F6-8946E0A3FA75}"/>
          </ac:graphicFrameMkLst>
        </pc:graphicFrameChg>
      </pc:sldChg>
      <pc:sldChg chg="delSp modSp add mod">
        <pc:chgData name="Erica Di Santo" userId="1d582da44e91a6b7" providerId="LiveId" clId="{2D536E09-5F64-4C00-B737-10F1CB2E787E}" dt="2026-09-30T11:58:50.447" v="620" actId="255"/>
        <pc:sldMkLst>
          <pc:docMk/>
          <pc:sldMk cId="143946954" sldId="278"/>
        </pc:sldMkLst>
        <pc:spChg chg="mod">
          <ac:chgData name="Erica Di Santo" userId="1d582da44e91a6b7" providerId="LiveId" clId="{2D536E09-5F64-4C00-B737-10F1CB2E787E}" dt="2026-09-30T11:58:50.447" v="620" actId="255"/>
          <ac:spMkLst>
            <pc:docMk/>
            <pc:sldMk cId="143946954" sldId="278"/>
            <ac:spMk id="6" creationId="{647B3E03-58CD-21D4-B30C-795D9EE99F9E}"/>
          </ac:spMkLst>
        </pc:spChg>
        <pc:graphicFrameChg chg="del">
          <ac:chgData name="Erica Di Santo" userId="1d582da44e91a6b7" providerId="LiveId" clId="{2D536E09-5F64-4C00-B737-10F1CB2E787E}" dt="2026-09-30T11:57:01.465" v="610" actId="478"/>
          <ac:graphicFrameMkLst>
            <pc:docMk/>
            <pc:sldMk cId="143946954" sldId="278"/>
            <ac:graphicFrameMk id="2" creationId="{529AB73F-FAB1-7B83-89E9-E7C910BFF44B}"/>
          </ac:graphicFrameMkLst>
        </pc:graphicFrameChg>
      </pc:sldChg>
      <pc:sldChg chg="modSp add mod">
        <pc:chgData name="Erica Di Santo" userId="1d582da44e91a6b7" providerId="LiveId" clId="{2D536E09-5F64-4C00-B737-10F1CB2E787E}" dt="2026-09-30T12:01:50.808" v="638" actId="20577"/>
        <pc:sldMkLst>
          <pc:docMk/>
          <pc:sldMk cId="1403438802" sldId="279"/>
        </pc:sldMkLst>
        <pc:spChg chg="mod">
          <ac:chgData name="Erica Di Santo" userId="1d582da44e91a6b7" providerId="LiveId" clId="{2D536E09-5F64-4C00-B737-10F1CB2E787E}" dt="2026-09-30T12:01:50.808" v="638" actId="20577"/>
          <ac:spMkLst>
            <pc:docMk/>
            <pc:sldMk cId="1403438802" sldId="279"/>
            <ac:spMk id="6" creationId="{CFD1D48C-CB6D-8347-83FB-943C7BC8A13E}"/>
          </ac:spMkLst>
        </pc:spChg>
      </pc:sldChg>
      <pc:sldChg chg="modSp add mod">
        <pc:chgData name="Erica Di Santo" userId="1d582da44e91a6b7" providerId="LiveId" clId="{2D536E09-5F64-4C00-B737-10F1CB2E787E}" dt="2026-09-30T12:03:23.003" v="685" actId="20577"/>
        <pc:sldMkLst>
          <pc:docMk/>
          <pc:sldMk cId="3311717502" sldId="280"/>
        </pc:sldMkLst>
        <pc:spChg chg="mod">
          <ac:chgData name="Erica Di Santo" userId="1d582da44e91a6b7" providerId="LiveId" clId="{2D536E09-5F64-4C00-B737-10F1CB2E787E}" dt="2026-09-30T12:03:23.003" v="685" actId="20577"/>
          <ac:spMkLst>
            <pc:docMk/>
            <pc:sldMk cId="3311717502" sldId="280"/>
            <ac:spMk id="6" creationId="{F6E40C3C-97FF-4203-EC24-66EB4C177849}"/>
          </ac:spMkLst>
        </pc:spChg>
      </pc:sldChg>
      <pc:sldChg chg="modSp add mod">
        <pc:chgData name="Erica Di Santo" userId="1d582da44e91a6b7" providerId="LiveId" clId="{2D536E09-5F64-4C00-B737-10F1CB2E787E}" dt="2026-09-30T12:06:02.703" v="696" actId="255"/>
        <pc:sldMkLst>
          <pc:docMk/>
          <pc:sldMk cId="3707083066" sldId="281"/>
        </pc:sldMkLst>
        <pc:spChg chg="mod">
          <ac:chgData name="Erica Di Santo" userId="1d582da44e91a6b7" providerId="LiveId" clId="{2D536E09-5F64-4C00-B737-10F1CB2E787E}" dt="2026-09-30T12:06:02.703" v="696" actId="255"/>
          <ac:spMkLst>
            <pc:docMk/>
            <pc:sldMk cId="3707083066" sldId="281"/>
            <ac:spMk id="6" creationId="{9759D39B-CDF9-D3FD-78E1-EDF19E23650E}"/>
          </ac:spMkLst>
        </pc:spChg>
      </pc:sldChg>
      <pc:sldChg chg="modSp add mod">
        <pc:chgData name="Erica Di Santo" userId="1d582da44e91a6b7" providerId="LiveId" clId="{2D536E09-5F64-4C00-B737-10F1CB2E787E}" dt="2026-09-30T12:07:18.971" v="705" actId="20577"/>
        <pc:sldMkLst>
          <pc:docMk/>
          <pc:sldMk cId="432547532" sldId="282"/>
        </pc:sldMkLst>
        <pc:spChg chg="mod">
          <ac:chgData name="Erica Di Santo" userId="1d582da44e91a6b7" providerId="LiveId" clId="{2D536E09-5F64-4C00-B737-10F1CB2E787E}" dt="2026-09-30T12:07:18.971" v="705" actId="20577"/>
          <ac:spMkLst>
            <pc:docMk/>
            <pc:sldMk cId="432547532" sldId="282"/>
            <ac:spMk id="6" creationId="{B40A6331-B2B0-94DC-CEA7-6A2279578E12}"/>
          </ac:spMkLst>
        </pc:spChg>
      </pc:sldChg>
      <pc:sldChg chg="modSp add mod">
        <pc:chgData name="Erica Di Santo" userId="1d582da44e91a6b7" providerId="LiveId" clId="{2D536E09-5F64-4C00-B737-10F1CB2E787E}" dt="2026-09-30T12:08:05.719" v="710" actId="20577"/>
        <pc:sldMkLst>
          <pc:docMk/>
          <pc:sldMk cId="2028517981" sldId="283"/>
        </pc:sldMkLst>
        <pc:spChg chg="mod">
          <ac:chgData name="Erica Di Santo" userId="1d582da44e91a6b7" providerId="LiveId" clId="{2D536E09-5F64-4C00-B737-10F1CB2E787E}" dt="2026-09-30T12:08:05.719" v="710" actId="20577"/>
          <ac:spMkLst>
            <pc:docMk/>
            <pc:sldMk cId="2028517981" sldId="283"/>
            <ac:spMk id="6" creationId="{CE920285-A577-FADF-5B56-E38345BB9B7E}"/>
          </ac:spMkLst>
        </pc:spChg>
      </pc:sldChg>
      <pc:sldChg chg="addSp delSp modSp add mod">
        <pc:chgData name="Erica Di Santo" userId="1d582da44e91a6b7" providerId="LiveId" clId="{2D536E09-5F64-4C00-B737-10F1CB2E787E}" dt="2026-09-30T12:09:21.894" v="725"/>
        <pc:sldMkLst>
          <pc:docMk/>
          <pc:sldMk cId="2548115979" sldId="284"/>
        </pc:sldMkLst>
        <pc:spChg chg="add mod">
          <ac:chgData name="Erica Di Santo" userId="1d582da44e91a6b7" providerId="LiveId" clId="{2D536E09-5F64-4C00-B737-10F1CB2E787E}" dt="2026-09-30T12:08:48.844" v="720" actId="255"/>
          <ac:spMkLst>
            <pc:docMk/>
            <pc:sldMk cId="2548115979" sldId="284"/>
            <ac:spMk id="5" creationId="{7359B45A-7499-A658-88B7-3C0122EE81AA}"/>
          </ac:spMkLst>
        </pc:spChg>
        <pc:spChg chg="del mod">
          <ac:chgData name="Erica Di Santo" userId="1d582da44e91a6b7" providerId="LiveId" clId="{2D536E09-5F64-4C00-B737-10F1CB2E787E}" dt="2026-09-30T12:09:21.894" v="725"/>
          <ac:spMkLst>
            <pc:docMk/>
            <pc:sldMk cId="2548115979" sldId="284"/>
            <ac:spMk id="6" creationId="{5A1D6003-6E45-4144-AC14-BBA7AC259652}"/>
          </ac:spMkLst>
        </pc:spChg>
        <pc:graphicFrameChg chg="add mod modGraphic">
          <ac:chgData name="Erica Di Santo" userId="1d582da44e91a6b7" providerId="LiveId" clId="{2D536E09-5F64-4C00-B737-10F1CB2E787E}" dt="2026-09-30T12:09:21.131" v="723" actId="14734"/>
          <ac:graphicFrameMkLst>
            <pc:docMk/>
            <pc:sldMk cId="2548115979" sldId="284"/>
            <ac:graphicFrameMk id="2" creationId="{F2F4F179-8431-C425-B9F0-9A29ED464026}"/>
          </ac:graphicFrameMkLst>
        </pc:graphicFrameChg>
      </pc:sldChg>
      <pc:sldChg chg="delSp modSp add mod">
        <pc:chgData name="Erica Di Santo" userId="1d582da44e91a6b7" providerId="LiveId" clId="{2D536E09-5F64-4C00-B737-10F1CB2E787E}" dt="2026-09-30T12:10:24.246" v="764" actId="255"/>
        <pc:sldMkLst>
          <pc:docMk/>
          <pc:sldMk cId="2766643333" sldId="285"/>
        </pc:sldMkLst>
        <pc:spChg chg="mod">
          <ac:chgData name="Erica Di Santo" userId="1d582da44e91a6b7" providerId="LiveId" clId="{2D536E09-5F64-4C00-B737-10F1CB2E787E}" dt="2026-09-30T12:10:24.246" v="764" actId="255"/>
          <ac:spMkLst>
            <pc:docMk/>
            <pc:sldMk cId="2766643333" sldId="285"/>
            <ac:spMk id="5" creationId="{021930A7-6C43-0042-B130-A8CCFE55DE78}"/>
          </ac:spMkLst>
        </pc:spChg>
        <pc:graphicFrameChg chg="del">
          <ac:chgData name="Erica Di Santo" userId="1d582da44e91a6b7" providerId="LiveId" clId="{2D536E09-5F64-4C00-B737-10F1CB2E787E}" dt="2026-09-30T12:09:43.326" v="727" actId="478"/>
          <ac:graphicFrameMkLst>
            <pc:docMk/>
            <pc:sldMk cId="2766643333" sldId="285"/>
            <ac:graphicFrameMk id="2" creationId="{E846966A-3CDD-DF5D-1B2A-F917BFC96846}"/>
          </ac:graphicFrameMkLst>
        </pc:graphicFrameChg>
      </pc:sldChg>
      <pc:sldChg chg="modSp add mod">
        <pc:chgData name="Erica Di Santo" userId="1d582da44e91a6b7" providerId="LiveId" clId="{2D536E09-5F64-4C00-B737-10F1CB2E787E}" dt="2026-09-30T12:11:11.931" v="773" actId="20577"/>
        <pc:sldMkLst>
          <pc:docMk/>
          <pc:sldMk cId="2937844183" sldId="286"/>
        </pc:sldMkLst>
        <pc:spChg chg="mod">
          <ac:chgData name="Erica Di Santo" userId="1d582da44e91a6b7" providerId="LiveId" clId="{2D536E09-5F64-4C00-B737-10F1CB2E787E}" dt="2026-09-30T12:11:11.931" v="773" actId="20577"/>
          <ac:spMkLst>
            <pc:docMk/>
            <pc:sldMk cId="2937844183" sldId="286"/>
            <ac:spMk id="5" creationId="{75E89989-12F6-9584-7CAD-E06160A3D4AC}"/>
          </ac:spMkLst>
        </pc:spChg>
      </pc:sldChg>
      <pc:sldChg chg="modSp add mod">
        <pc:chgData name="Erica Di Santo" userId="1d582da44e91a6b7" providerId="LiveId" clId="{2D536E09-5F64-4C00-B737-10F1CB2E787E}" dt="2026-09-30T12:11:58.487" v="780" actId="207"/>
        <pc:sldMkLst>
          <pc:docMk/>
          <pc:sldMk cId="908872244" sldId="287"/>
        </pc:sldMkLst>
        <pc:spChg chg="mod">
          <ac:chgData name="Erica Di Santo" userId="1d582da44e91a6b7" providerId="LiveId" clId="{2D536E09-5F64-4C00-B737-10F1CB2E787E}" dt="2026-09-30T12:11:58.487" v="780" actId="207"/>
          <ac:spMkLst>
            <pc:docMk/>
            <pc:sldMk cId="908872244" sldId="287"/>
            <ac:spMk id="5" creationId="{054EAF0A-8176-8CAB-BAA0-7A193D6828FE}"/>
          </ac:spMkLst>
        </pc:spChg>
      </pc:sldChg>
      <pc:sldChg chg="modSp add mod">
        <pc:chgData name="Erica Di Santo" userId="1d582da44e91a6b7" providerId="LiveId" clId="{2D536E09-5F64-4C00-B737-10F1CB2E787E}" dt="2026-09-30T12:12:30.281" v="787" actId="255"/>
        <pc:sldMkLst>
          <pc:docMk/>
          <pc:sldMk cId="3441286323" sldId="288"/>
        </pc:sldMkLst>
        <pc:spChg chg="mod">
          <ac:chgData name="Erica Di Santo" userId="1d582da44e91a6b7" providerId="LiveId" clId="{2D536E09-5F64-4C00-B737-10F1CB2E787E}" dt="2026-09-30T12:12:30.281" v="787" actId="255"/>
          <ac:spMkLst>
            <pc:docMk/>
            <pc:sldMk cId="3441286323" sldId="288"/>
            <ac:spMk id="5" creationId="{F462AE55-1607-74CA-98B1-8F691EF86E49}"/>
          </ac:spMkLst>
        </pc:spChg>
      </pc:sldChg>
      <pc:sldChg chg="modSp add mod">
        <pc:chgData name="Erica Di Santo" userId="1d582da44e91a6b7" providerId="LiveId" clId="{2D536E09-5F64-4C00-B737-10F1CB2E787E}" dt="2026-09-30T12:13:55.823" v="793" actId="255"/>
        <pc:sldMkLst>
          <pc:docMk/>
          <pc:sldMk cId="1487988262" sldId="289"/>
        </pc:sldMkLst>
        <pc:spChg chg="mod">
          <ac:chgData name="Erica Di Santo" userId="1d582da44e91a6b7" providerId="LiveId" clId="{2D536E09-5F64-4C00-B737-10F1CB2E787E}" dt="2026-09-30T12:13:55.823" v="793" actId="255"/>
          <ac:spMkLst>
            <pc:docMk/>
            <pc:sldMk cId="1487988262" sldId="289"/>
            <ac:spMk id="5" creationId="{6DA219FF-039B-1C7E-ADCE-A19D58DBE852}"/>
          </ac:spMkLst>
        </pc:spChg>
      </pc:sldChg>
      <pc:sldChg chg="addSp delSp modSp add mod">
        <pc:chgData name="Erica Di Santo" userId="1d582da44e91a6b7" providerId="LiveId" clId="{2D536E09-5F64-4C00-B737-10F1CB2E787E}" dt="2026-09-30T12:15:23.137" v="808"/>
        <pc:sldMkLst>
          <pc:docMk/>
          <pc:sldMk cId="2261676586" sldId="290"/>
        </pc:sldMkLst>
        <pc:spChg chg="del mod">
          <ac:chgData name="Erica Di Santo" userId="1d582da44e91a6b7" providerId="LiveId" clId="{2D536E09-5F64-4C00-B737-10F1CB2E787E}" dt="2026-09-30T12:15:23.137" v="808"/>
          <ac:spMkLst>
            <pc:docMk/>
            <pc:sldMk cId="2261676586" sldId="290"/>
            <ac:spMk id="5" creationId="{3E7473E3-A6DD-0938-6609-79C777CD3BC3}"/>
          </ac:spMkLst>
        </pc:spChg>
        <pc:spChg chg="add mod">
          <ac:chgData name="Erica Di Santo" userId="1d582da44e91a6b7" providerId="LiveId" clId="{2D536E09-5F64-4C00-B737-10F1CB2E787E}" dt="2026-09-30T12:15:16.755" v="805" actId="207"/>
          <ac:spMkLst>
            <pc:docMk/>
            <pc:sldMk cId="2261676586" sldId="290"/>
            <ac:spMk id="6" creationId="{1D10C3CD-C52E-0E56-3993-0F6E0B15F8D1}"/>
          </ac:spMkLst>
        </pc:spChg>
        <pc:graphicFrameChg chg="add mod modGraphic">
          <ac:chgData name="Erica Di Santo" userId="1d582da44e91a6b7" providerId="LiveId" clId="{2D536E09-5F64-4C00-B737-10F1CB2E787E}" dt="2026-09-30T12:15:22.516" v="806" actId="1076"/>
          <ac:graphicFrameMkLst>
            <pc:docMk/>
            <pc:sldMk cId="2261676586" sldId="290"/>
            <ac:graphicFrameMk id="2" creationId="{47D49DBB-4A2B-F8D4-AE11-C6A0ECFB85A3}"/>
          </ac:graphicFrameMkLst>
        </pc:graphicFrameChg>
      </pc:sldChg>
      <pc:sldChg chg="addSp delSp modSp add mod">
        <pc:chgData name="Erica Di Santo" userId="1d582da44e91a6b7" providerId="LiveId" clId="{2D536E09-5F64-4C00-B737-10F1CB2E787E}" dt="2026-09-30T12:16:52.333" v="824" actId="13900"/>
        <pc:sldMkLst>
          <pc:docMk/>
          <pc:sldMk cId="4233639291" sldId="291"/>
        </pc:sldMkLst>
        <pc:spChg chg="add del mod">
          <ac:chgData name="Erica Di Santo" userId="1d582da44e91a6b7" providerId="LiveId" clId="{2D536E09-5F64-4C00-B737-10F1CB2E787E}" dt="2026-09-30T12:16:52.333" v="824" actId="13900"/>
          <ac:spMkLst>
            <pc:docMk/>
            <pc:sldMk cId="4233639291" sldId="291"/>
            <ac:spMk id="6" creationId="{C1C04826-FD77-6F74-83B4-8B935337C0D6}"/>
          </ac:spMkLst>
        </pc:spChg>
        <pc:graphicFrameChg chg="del modGraphic">
          <ac:chgData name="Erica Di Santo" userId="1d582da44e91a6b7" providerId="LiveId" clId="{2D536E09-5F64-4C00-B737-10F1CB2E787E}" dt="2026-09-30T12:15:46.280" v="814" actId="478"/>
          <ac:graphicFrameMkLst>
            <pc:docMk/>
            <pc:sldMk cId="4233639291" sldId="291"/>
            <ac:graphicFrameMk id="2" creationId="{6AF29772-7282-E9AD-DF47-E0AC8E4FAC41}"/>
          </ac:graphicFrameMkLst>
        </pc:graphicFrameChg>
      </pc:sldChg>
      <pc:sldChg chg="modSp add mod">
        <pc:chgData name="Erica Di Santo" userId="1d582da44e91a6b7" providerId="LiveId" clId="{2D536E09-5F64-4C00-B737-10F1CB2E787E}" dt="2026-09-30T12:43:03.289" v="830" actId="20577"/>
        <pc:sldMkLst>
          <pc:docMk/>
          <pc:sldMk cId="3460428029" sldId="292"/>
        </pc:sldMkLst>
        <pc:spChg chg="mod">
          <ac:chgData name="Erica Di Santo" userId="1d582da44e91a6b7" providerId="LiveId" clId="{2D536E09-5F64-4C00-B737-10F1CB2E787E}" dt="2026-09-30T12:43:03.289" v="830" actId="20577"/>
          <ac:spMkLst>
            <pc:docMk/>
            <pc:sldMk cId="3460428029" sldId="292"/>
            <ac:spMk id="6" creationId="{8958F9C2-4108-6E6A-F108-EA35B08B1BC3}"/>
          </ac:spMkLst>
        </pc:spChg>
      </pc:sldChg>
      <pc:sldChg chg="modSp add mod">
        <pc:chgData name="Erica Di Santo" userId="1d582da44e91a6b7" providerId="LiveId" clId="{2D536E09-5F64-4C00-B737-10F1CB2E787E}" dt="2026-09-30T12:44:26.904" v="836" actId="20577"/>
        <pc:sldMkLst>
          <pc:docMk/>
          <pc:sldMk cId="1228717207" sldId="293"/>
        </pc:sldMkLst>
        <pc:spChg chg="mod">
          <ac:chgData name="Erica Di Santo" userId="1d582da44e91a6b7" providerId="LiveId" clId="{2D536E09-5F64-4C00-B737-10F1CB2E787E}" dt="2026-09-30T12:44:26.904" v="836" actId="20577"/>
          <ac:spMkLst>
            <pc:docMk/>
            <pc:sldMk cId="1228717207" sldId="293"/>
            <ac:spMk id="6" creationId="{C9A0A37E-BB27-E832-BCA0-F484E5A06F3E}"/>
          </ac:spMkLst>
        </pc:spChg>
      </pc:sldChg>
      <pc:sldChg chg="addSp delSp modSp add mod">
        <pc:chgData name="Erica Di Santo" userId="1d582da44e91a6b7" providerId="LiveId" clId="{2D536E09-5F64-4C00-B737-10F1CB2E787E}" dt="2026-09-30T12:46:30.592" v="853"/>
        <pc:sldMkLst>
          <pc:docMk/>
          <pc:sldMk cId="67346708" sldId="294"/>
        </pc:sldMkLst>
        <pc:spChg chg="add mod">
          <ac:chgData name="Erica Di Santo" userId="1d582da44e91a6b7" providerId="LiveId" clId="{2D536E09-5F64-4C00-B737-10F1CB2E787E}" dt="2026-09-30T12:46:21.848" v="850" actId="1076"/>
          <ac:spMkLst>
            <pc:docMk/>
            <pc:sldMk cId="67346708" sldId="294"/>
            <ac:spMk id="5" creationId="{D47E4866-E81E-6D21-979C-FEA07FC47D2E}"/>
          </ac:spMkLst>
        </pc:spChg>
        <pc:spChg chg="del mod">
          <ac:chgData name="Erica Di Santo" userId="1d582da44e91a6b7" providerId="LiveId" clId="{2D536E09-5F64-4C00-B737-10F1CB2E787E}" dt="2026-09-30T12:46:30.592" v="853"/>
          <ac:spMkLst>
            <pc:docMk/>
            <pc:sldMk cId="67346708" sldId="294"/>
            <ac:spMk id="6" creationId="{A4692D10-B89E-849A-326F-AF0D2047158A}"/>
          </ac:spMkLst>
        </pc:spChg>
        <pc:graphicFrameChg chg="add mod modGraphic">
          <ac:chgData name="Erica Di Santo" userId="1d582da44e91a6b7" providerId="LiveId" clId="{2D536E09-5F64-4C00-B737-10F1CB2E787E}" dt="2026-09-30T12:46:25.171" v="851" actId="1076"/>
          <ac:graphicFrameMkLst>
            <pc:docMk/>
            <pc:sldMk cId="67346708" sldId="294"/>
            <ac:graphicFrameMk id="2" creationId="{AE233777-58B8-8A12-7797-6CDF4D19A3B8}"/>
          </ac:graphicFrameMkLst>
        </pc:graphicFrameChg>
      </pc:sldChg>
      <pc:sldChg chg="delSp modSp add mod">
        <pc:chgData name="Erica Di Santo" userId="1d582da44e91a6b7" providerId="LiveId" clId="{2D536E09-5F64-4C00-B737-10F1CB2E787E}" dt="2026-09-30T12:49:08.212" v="872" actId="1076"/>
        <pc:sldMkLst>
          <pc:docMk/>
          <pc:sldMk cId="2007491517" sldId="295"/>
        </pc:sldMkLst>
        <pc:spChg chg="mod">
          <ac:chgData name="Erica Di Santo" userId="1d582da44e91a6b7" providerId="LiveId" clId="{2D536E09-5F64-4C00-B737-10F1CB2E787E}" dt="2026-09-30T12:49:08.212" v="872" actId="1076"/>
          <ac:spMkLst>
            <pc:docMk/>
            <pc:sldMk cId="2007491517" sldId="295"/>
            <ac:spMk id="5" creationId="{05836EE3-40B0-71CE-4309-B240938F08CC}"/>
          </ac:spMkLst>
        </pc:spChg>
        <pc:graphicFrameChg chg="del">
          <ac:chgData name="Erica Di Santo" userId="1d582da44e91a6b7" providerId="LiveId" clId="{2D536E09-5F64-4C00-B737-10F1CB2E787E}" dt="2026-09-30T12:46:43.594" v="855" actId="478"/>
          <ac:graphicFrameMkLst>
            <pc:docMk/>
            <pc:sldMk cId="2007491517" sldId="295"/>
            <ac:graphicFrameMk id="2" creationId="{E4D9E01B-D2C7-BD1C-A8D2-9034C809472C}"/>
          </ac:graphicFrameMkLst>
        </pc:graphicFrameChg>
      </pc:sldChg>
      <pc:sldChg chg="modSp add mod">
        <pc:chgData name="Erica Di Santo" userId="1d582da44e91a6b7" providerId="LiveId" clId="{2D536E09-5F64-4C00-B737-10F1CB2E787E}" dt="2026-09-30T12:49:56.489" v="879" actId="20577"/>
        <pc:sldMkLst>
          <pc:docMk/>
          <pc:sldMk cId="3826576142" sldId="296"/>
        </pc:sldMkLst>
        <pc:spChg chg="mod">
          <ac:chgData name="Erica Di Santo" userId="1d582da44e91a6b7" providerId="LiveId" clId="{2D536E09-5F64-4C00-B737-10F1CB2E787E}" dt="2026-09-30T12:49:56.489" v="879" actId="20577"/>
          <ac:spMkLst>
            <pc:docMk/>
            <pc:sldMk cId="3826576142" sldId="296"/>
            <ac:spMk id="5" creationId="{FEACEB65-42C5-A2E4-A06C-FE08FF520C0D}"/>
          </ac:spMkLst>
        </pc:spChg>
      </pc:sldChg>
      <pc:sldChg chg="modSp add mod">
        <pc:chgData name="Erica Di Santo" userId="1d582da44e91a6b7" providerId="LiveId" clId="{2D536E09-5F64-4C00-B737-10F1CB2E787E}" dt="2026-09-30T12:51:43.689" v="893" actId="5793"/>
        <pc:sldMkLst>
          <pc:docMk/>
          <pc:sldMk cId="863828650" sldId="297"/>
        </pc:sldMkLst>
        <pc:spChg chg="mod">
          <ac:chgData name="Erica Di Santo" userId="1d582da44e91a6b7" providerId="LiveId" clId="{2D536E09-5F64-4C00-B737-10F1CB2E787E}" dt="2026-09-30T12:51:43.689" v="893" actId="5793"/>
          <ac:spMkLst>
            <pc:docMk/>
            <pc:sldMk cId="863828650" sldId="297"/>
            <ac:spMk id="5" creationId="{2B824598-F2AD-B865-E015-E522B1007AEC}"/>
          </ac:spMkLst>
        </pc:spChg>
      </pc:sldChg>
      <pc:sldChg chg="modSp add mod">
        <pc:chgData name="Erica Di Santo" userId="1d582da44e91a6b7" providerId="LiveId" clId="{2D536E09-5F64-4C00-B737-10F1CB2E787E}" dt="2026-09-30T12:52:57.593" v="907" actId="255"/>
        <pc:sldMkLst>
          <pc:docMk/>
          <pc:sldMk cId="2578725223" sldId="298"/>
        </pc:sldMkLst>
        <pc:spChg chg="mod">
          <ac:chgData name="Erica Di Santo" userId="1d582da44e91a6b7" providerId="LiveId" clId="{2D536E09-5F64-4C00-B737-10F1CB2E787E}" dt="2026-09-30T12:52:57.593" v="907" actId="255"/>
          <ac:spMkLst>
            <pc:docMk/>
            <pc:sldMk cId="2578725223" sldId="298"/>
            <ac:spMk id="5" creationId="{9EC477EE-0BE5-7023-F4F3-5A3341992850}"/>
          </ac:spMkLst>
        </pc:spChg>
      </pc:sldChg>
      <pc:sldChg chg="modSp add mod">
        <pc:chgData name="Erica Di Santo" userId="1d582da44e91a6b7" providerId="LiveId" clId="{2D536E09-5F64-4C00-B737-10F1CB2E787E}" dt="2026-09-30T12:56:26.807" v="917" actId="20577"/>
        <pc:sldMkLst>
          <pc:docMk/>
          <pc:sldMk cId="2382069622" sldId="299"/>
        </pc:sldMkLst>
        <pc:spChg chg="mod">
          <ac:chgData name="Erica Di Santo" userId="1d582da44e91a6b7" providerId="LiveId" clId="{2D536E09-5F64-4C00-B737-10F1CB2E787E}" dt="2026-09-30T12:56:26.807" v="917" actId="20577"/>
          <ac:spMkLst>
            <pc:docMk/>
            <pc:sldMk cId="2382069622" sldId="299"/>
            <ac:spMk id="5" creationId="{8358A5A7-B2FE-B67D-943A-5EB0F7DE449E}"/>
          </ac:spMkLst>
        </pc:spChg>
      </pc:sldChg>
      <pc:sldChg chg="addSp delSp modSp add mod">
        <pc:chgData name="Erica Di Santo" userId="1d582da44e91a6b7" providerId="LiveId" clId="{2D536E09-5F64-4C00-B737-10F1CB2E787E}" dt="2026-09-30T12:57:39.569" v="929"/>
        <pc:sldMkLst>
          <pc:docMk/>
          <pc:sldMk cId="16668503" sldId="300"/>
        </pc:sldMkLst>
        <pc:spChg chg="del mod">
          <ac:chgData name="Erica Di Santo" userId="1d582da44e91a6b7" providerId="LiveId" clId="{2D536E09-5F64-4C00-B737-10F1CB2E787E}" dt="2026-09-30T12:57:39.569" v="929"/>
          <ac:spMkLst>
            <pc:docMk/>
            <pc:sldMk cId="16668503" sldId="300"/>
            <ac:spMk id="5" creationId="{5389EB1E-C921-E7A6-9FC2-E653580D1E96}"/>
          </ac:spMkLst>
        </pc:spChg>
        <pc:spChg chg="add mod">
          <ac:chgData name="Erica Di Santo" userId="1d582da44e91a6b7" providerId="LiveId" clId="{2D536E09-5F64-4C00-B737-10F1CB2E787E}" dt="2026-09-30T12:57:18.827" v="925" actId="1076"/>
          <ac:spMkLst>
            <pc:docMk/>
            <pc:sldMk cId="16668503" sldId="300"/>
            <ac:spMk id="6" creationId="{44CCEDB6-D151-F97D-C75A-C4FF3E45FA33}"/>
          </ac:spMkLst>
        </pc:spChg>
        <pc:graphicFrameChg chg="add mod modGraphic">
          <ac:chgData name="Erica Di Santo" userId="1d582da44e91a6b7" providerId="LiveId" clId="{2D536E09-5F64-4C00-B737-10F1CB2E787E}" dt="2026-09-30T12:57:35.395" v="927" actId="1076"/>
          <ac:graphicFrameMkLst>
            <pc:docMk/>
            <pc:sldMk cId="16668503" sldId="300"/>
            <ac:graphicFrameMk id="2" creationId="{D7F3D91B-9F19-733F-9718-CD8B361C1793}"/>
          </ac:graphicFrameMkLst>
        </pc:graphicFrameChg>
      </pc:sldChg>
      <pc:sldChg chg="delSp modSp add mod">
        <pc:chgData name="Erica Di Santo" userId="1d582da44e91a6b7" providerId="LiveId" clId="{2D536E09-5F64-4C00-B737-10F1CB2E787E}" dt="2026-09-30T12:59:35.566" v="939" actId="1076"/>
        <pc:sldMkLst>
          <pc:docMk/>
          <pc:sldMk cId="4198418324" sldId="301"/>
        </pc:sldMkLst>
        <pc:spChg chg="mod">
          <ac:chgData name="Erica Di Santo" userId="1d582da44e91a6b7" providerId="LiveId" clId="{2D536E09-5F64-4C00-B737-10F1CB2E787E}" dt="2026-09-30T12:59:35.566" v="939" actId="1076"/>
          <ac:spMkLst>
            <pc:docMk/>
            <pc:sldMk cId="4198418324" sldId="301"/>
            <ac:spMk id="6" creationId="{7ECC7F6A-02ED-20BD-7648-4686E51C569F}"/>
          </ac:spMkLst>
        </pc:spChg>
        <pc:graphicFrameChg chg="del">
          <ac:chgData name="Erica Di Santo" userId="1d582da44e91a6b7" providerId="LiveId" clId="{2D536E09-5F64-4C00-B737-10F1CB2E787E}" dt="2026-09-30T12:58:23.808" v="931" actId="478"/>
          <ac:graphicFrameMkLst>
            <pc:docMk/>
            <pc:sldMk cId="4198418324" sldId="301"/>
            <ac:graphicFrameMk id="2" creationId="{D07046D1-5775-2105-483B-8C1F6297184E}"/>
          </ac:graphicFrameMkLst>
        </pc:graphicFrameChg>
      </pc:sldChg>
      <pc:sldChg chg="modSp add mod">
        <pc:chgData name="Erica Di Santo" userId="1d582da44e91a6b7" providerId="LiveId" clId="{2D536E09-5F64-4C00-B737-10F1CB2E787E}" dt="2026-09-30T13:01:04.918" v="959" actId="5793"/>
        <pc:sldMkLst>
          <pc:docMk/>
          <pc:sldMk cId="1464109571" sldId="302"/>
        </pc:sldMkLst>
        <pc:spChg chg="mod">
          <ac:chgData name="Erica Di Santo" userId="1d582da44e91a6b7" providerId="LiveId" clId="{2D536E09-5F64-4C00-B737-10F1CB2E787E}" dt="2026-09-30T13:01:04.918" v="959" actId="5793"/>
          <ac:spMkLst>
            <pc:docMk/>
            <pc:sldMk cId="1464109571" sldId="302"/>
            <ac:spMk id="6" creationId="{0875A17C-592B-F2AC-C600-CCE0D5089150}"/>
          </ac:spMkLst>
        </pc:spChg>
      </pc:sldChg>
      <pc:sldChg chg="modSp add mod">
        <pc:chgData name="Erica Di Santo" userId="1d582da44e91a6b7" providerId="LiveId" clId="{2D536E09-5F64-4C00-B737-10F1CB2E787E}" dt="2026-09-30T13:01:32.446" v="964" actId="207"/>
        <pc:sldMkLst>
          <pc:docMk/>
          <pc:sldMk cId="3638172638" sldId="303"/>
        </pc:sldMkLst>
        <pc:spChg chg="mod">
          <ac:chgData name="Erica Di Santo" userId="1d582da44e91a6b7" providerId="LiveId" clId="{2D536E09-5F64-4C00-B737-10F1CB2E787E}" dt="2026-09-30T13:01:32.446" v="964" actId="207"/>
          <ac:spMkLst>
            <pc:docMk/>
            <pc:sldMk cId="3638172638" sldId="303"/>
            <ac:spMk id="6" creationId="{F25DFB33-A707-41DF-0B86-044C58AEEA49}"/>
          </ac:spMkLst>
        </pc:spChg>
      </pc:sldChg>
      <pc:sldChg chg="modSp add mod">
        <pc:chgData name="Erica Di Santo" userId="1d582da44e91a6b7" providerId="LiveId" clId="{2D536E09-5F64-4C00-B737-10F1CB2E787E}" dt="2026-09-30T13:02:15.463" v="970" actId="255"/>
        <pc:sldMkLst>
          <pc:docMk/>
          <pc:sldMk cId="2393724713" sldId="304"/>
        </pc:sldMkLst>
        <pc:spChg chg="mod">
          <ac:chgData name="Erica Di Santo" userId="1d582da44e91a6b7" providerId="LiveId" clId="{2D536E09-5F64-4C00-B737-10F1CB2E787E}" dt="2026-09-30T13:02:15.463" v="970" actId="255"/>
          <ac:spMkLst>
            <pc:docMk/>
            <pc:sldMk cId="2393724713" sldId="304"/>
            <ac:spMk id="6" creationId="{773C6E12-2CB6-36A0-3580-56FD81EC89E3}"/>
          </ac:spMkLst>
        </pc:spChg>
      </pc:sldChg>
      <pc:sldChg chg="modSp add mod">
        <pc:chgData name="Erica Di Santo" userId="1d582da44e91a6b7" providerId="LiveId" clId="{2D536E09-5F64-4C00-B737-10F1CB2E787E}" dt="2026-09-30T13:03:08.254" v="975" actId="207"/>
        <pc:sldMkLst>
          <pc:docMk/>
          <pc:sldMk cId="4225449263" sldId="305"/>
        </pc:sldMkLst>
        <pc:spChg chg="mod">
          <ac:chgData name="Erica Di Santo" userId="1d582da44e91a6b7" providerId="LiveId" clId="{2D536E09-5F64-4C00-B737-10F1CB2E787E}" dt="2026-09-30T13:03:08.254" v="975" actId="207"/>
          <ac:spMkLst>
            <pc:docMk/>
            <pc:sldMk cId="4225449263" sldId="305"/>
            <ac:spMk id="6" creationId="{BED4B4BD-3820-81F2-64C7-D0420DDEC823}"/>
          </ac:spMkLst>
        </pc:spChg>
      </pc:sldChg>
      <pc:sldChg chg="addSp delSp modSp add mod">
        <pc:chgData name="Erica Di Santo" userId="1d582da44e91a6b7" providerId="LiveId" clId="{2D536E09-5F64-4C00-B737-10F1CB2E787E}" dt="2026-09-30T13:04:31.143" v="987" actId="1076"/>
        <pc:sldMkLst>
          <pc:docMk/>
          <pc:sldMk cId="4009571750" sldId="306"/>
        </pc:sldMkLst>
        <pc:spChg chg="add mod">
          <ac:chgData name="Erica Di Santo" userId="1d582da44e91a6b7" providerId="LiveId" clId="{2D536E09-5F64-4C00-B737-10F1CB2E787E}" dt="2026-09-30T13:04:31.143" v="987" actId="1076"/>
          <ac:spMkLst>
            <pc:docMk/>
            <pc:sldMk cId="4009571750" sldId="306"/>
            <ac:spMk id="5" creationId="{0ED7E68C-416D-E7F7-6BC9-8CC541787533}"/>
          </ac:spMkLst>
        </pc:spChg>
        <pc:spChg chg="del mod">
          <ac:chgData name="Erica Di Santo" userId="1d582da44e91a6b7" providerId="LiveId" clId="{2D536E09-5F64-4C00-B737-10F1CB2E787E}" dt="2026-09-30T13:04:20.813" v="985"/>
          <ac:spMkLst>
            <pc:docMk/>
            <pc:sldMk cId="4009571750" sldId="306"/>
            <ac:spMk id="6" creationId="{D7339018-F9F1-4D49-C1F6-E4182F1689B9}"/>
          </ac:spMkLst>
        </pc:spChg>
        <pc:graphicFrameChg chg="add mod modGraphic">
          <ac:chgData name="Erica Di Santo" userId="1d582da44e91a6b7" providerId="LiveId" clId="{2D536E09-5F64-4C00-B737-10F1CB2E787E}" dt="2026-09-30T13:04:15.717" v="983" actId="255"/>
          <ac:graphicFrameMkLst>
            <pc:docMk/>
            <pc:sldMk cId="4009571750" sldId="306"/>
            <ac:graphicFrameMk id="2" creationId="{FE70A32C-44F1-8862-970C-C54FF4D55EFA}"/>
          </ac:graphicFrameMkLst>
        </pc:graphicFrameChg>
      </pc:sldChg>
      <pc:sldChg chg="delSp modSp add mod">
        <pc:chgData name="Erica Di Santo" userId="1d582da44e91a6b7" providerId="LiveId" clId="{2D536E09-5F64-4C00-B737-10F1CB2E787E}" dt="2026-09-30T13:10:50.036" v="995" actId="207"/>
        <pc:sldMkLst>
          <pc:docMk/>
          <pc:sldMk cId="2807424135" sldId="307"/>
        </pc:sldMkLst>
        <pc:spChg chg="mod">
          <ac:chgData name="Erica Di Santo" userId="1d582da44e91a6b7" providerId="LiveId" clId="{2D536E09-5F64-4C00-B737-10F1CB2E787E}" dt="2026-09-30T13:10:50.036" v="995" actId="207"/>
          <ac:spMkLst>
            <pc:docMk/>
            <pc:sldMk cId="2807424135" sldId="307"/>
            <ac:spMk id="5" creationId="{A0A2714D-3BF2-60E9-7D91-4349580A5BE0}"/>
          </ac:spMkLst>
        </pc:spChg>
        <pc:graphicFrameChg chg="del">
          <ac:chgData name="Erica Di Santo" userId="1d582da44e91a6b7" providerId="LiveId" clId="{2D536E09-5F64-4C00-B737-10F1CB2E787E}" dt="2026-09-30T13:10:17.366" v="989" actId="478"/>
          <ac:graphicFrameMkLst>
            <pc:docMk/>
            <pc:sldMk cId="2807424135" sldId="307"/>
            <ac:graphicFrameMk id="2" creationId="{FB37274C-06E4-1497-2558-B0B0ED8C56E7}"/>
          </ac:graphicFrameMkLst>
        </pc:graphicFrameChg>
      </pc:sldChg>
      <pc:sldChg chg="modSp add mod">
        <pc:chgData name="Erica Di Santo" userId="1d582da44e91a6b7" providerId="LiveId" clId="{2D536E09-5F64-4C00-B737-10F1CB2E787E}" dt="2026-09-30T13:11:15.303" v="1000" actId="5793"/>
        <pc:sldMkLst>
          <pc:docMk/>
          <pc:sldMk cId="501805931" sldId="308"/>
        </pc:sldMkLst>
        <pc:spChg chg="mod">
          <ac:chgData name="Erica Di Santo" userId="1d582da44e91a6b7" providerId="LiveId" clId="{2D536E09-5F64-4C00-B737-10F1CB2E787E}" dt="2026-09-30T13:11:15.303" v="1000" actId="5793"/>
          <ac:spMkLst>
            <pc:docMk/>
            <pc:sldMk cId="501805931" sldId="308"/>
            <ac:spMk id="5" creationId="{74AF4171-4C91-89FB-7DC9-FFEB2D426B2A}"/>
          </ac:spMkLst>
        </pc:spChg>
      </pc:sldChg>
      <pc:sldChg chg="modSp add mod">
        <pc:chgData name="Erica Di Santo" userId="1d582da44e91a6b7" providerId="LiveId" clId="{2D536E09-5F64-4C00-B737-10F1CB2E787E}" dt="2026-09-30T13:11:38.166" v="1003"/>
        <pc:sldMkLst>
          <pc:docMk/>
          <pc:sldMk cId="1117275039" sldId="309"/>
        </pc:sldMkLst>
        <pc:spChg chg="mod">
          <ac:chgData name="Erica Di Santo" userId="1d582da44e91a6b7" providerId="LiveId" clId="{2D536E09-5F64-4C00-B737-10F1CB2E787E}" dt="2026-09-30T13:11:38.166" v="1003"/>
          <ac:spMkLst>
            <pc:docMk/>
            <pc:sldMk cId="1117275039" sldId="309"/>
            <ac:spMk id="5" creationId="{B0E2B72A-C3CA-E2F8-8BDE-9168E520D1D6}"/>
          </ac:spMkLst>
        </pc:spChg>
      </pc:sldChg>
      <pc:sldChg chg="modSp add mod">
        <pc:chgData name="Erica Di Santo" userId="1d582da44e91a6b7" providerId="LiveId" clId="{2D536E09-5F64-4C00-B737-10F1CB2E787E}" dt="2026-09-30T13:12:04.111" v="1006"/>
        <pc:sldMkLst>
          <pc:docMk/>
          <pc:sldMk cId="3875963428" sldId="310"/>
        </pc:sldMkLst>
        <pc:spChg chg="mod">
          <ac:chgData name="Erica Di Santo" userId="1d582da44e91a6b7" providerId="LiveId" clId="{2D536E09-5F64-4C00-B737-10F1CB2E787E}" dt="2026-09-30T13:12:04.111" v="1006"/>
          <ac:spMkLst>
            <pc:docMk/>
            <pc:sldMk cId="3875963428" sldId="310"/>
            <ac:spMk id="5" creationId="{4327E92F-CF92-9AB4-FE9F-DFBBF024C973}"/>
          </ac:spMkLst>
        </pc:spChg>
      </pc:sldChg>
      <pc:sldChg chg="modSp add mod">
        <pc:chgData name="Erica Di Santo" userId="1d582da44e91a6b7" providerId="LiveId" clId="{2D536E09-5F64-4C00-B737-10F1CB2E787E}" dt="2026-09-30T13:12:30.105" v="1010" actId="20577"/>
        <pc:sldMkLst>
          <pc:docMk/>
          <pc:sldMk cId="2717324697" sldId="311"/>
        </pc:sldMkLst>
        <pc:spChg chg="mod">
          <ac:chgData name="Erica Di Santo" userId="1d582da44e91a6b7" providerId="LiveId" clId="{2D536E09-5F64-4C00-B737-10F1CB2E787E}" dt="2026-09-30T13:12:30.105" v="1010" actId="20577"/>
          <ac:spMkLst>
            <pc:docMk/>
            <pc:sldMk cId="2717324697" sldId="311"/>
            <ac:spMk id="5" creationId="{D3946E42-CC53-A8AF-4D34-8243A9DC1709}"/>
          </ac:spMkLst>
        </pc:spChg>
      </pc:sldChg>
      <pc:sldChg chg="addSp delSp modSp add mod">
        <pc:chgData name="Erica Di Santo" userId="1d582da44e91a6b7" providerId="LiveId" clId="{2D536E09-5F64-4C00-B737-10F1CB2E787E}" dt="2026-09-30T13:13:32.479" v="1026" actId="478"/>
        <pc:sldMkLst>
          <pc:docMk/>
          <pc:sldMk cId="2946212762" sldId="312"/>
        </pc:sldMkLst>
        <pc:spChg chg="mod">
          <ac:chgData name="Erica Di Santo" userId="1d582da44e91a6b7" providerId="LiveId" clId="{2D536E09-5F64-4C00-B737-10F1CB2E787E}" dt="2026-09-30T13:12:37.985" v="1012" actId="20577"/>
          <ac:spMkLst>
            <pc:docMk/>
            <pc:sldMk cId="2946212762" sldId="312"/>
            <ac:spMk id="5" creationId="{3C2F8488-4710-7DE1-ED97-04A552E79726}"/>
          </ac:spMkLst>
        </pc:spChg>
        <pc:spChg chg="add del mod">
          <ac:chgData name="Erica Di Santo" userId="1d582da44e91a6b7" providerId="LiveId" clId="{2D536E09-5F64-4C00-B737-10F1CB2E787E}" dt="2026-09-30T13:13:32.479" v="1026" actId="478"/>
          <ac:spMkLst>
            <pc:docMk/>
            <pc:sldMk cId="2946212762" sldId="312"/>
            <ac:spMk id="6" creationId="{7D7F3117-EA50-2DB6-3FE9-DE9E720B34F5}"/>
          </ac:spMkLst>
        </pc:spChg>
        <pc:graphicFrameChg chg="add mod modGraphic">
          <ac:chgData name="Erica Di Santo" userId="1d582da44e91a6b7" providerId="LiveId" clId="{2D536E09-5F64-4C00-B737-10F1CB2E787E}" dt="2026-09-30T13:13:28.519" v="1025" actId="14100"/>
          <ac:graphicFrameMkLst>
            <pc:docMk/>
            <pc:sldMk cId="2946212762" sldId="312"/>
            <ac:graphicFrameMk id="2" creationId="{00D590D7-E87D-4643-A3F5-5480D54E2716}"/>
          </ac:graphicFrameMkLst>
        </pc:graphicFrameChg>
      </pc:sldChg>
      <pc:sldChg chg="delSp modSp add mod">
        <pc:chgData name="Erica Di Santo" userId="1d582da44e91a6b7" providerId="LiveId" clId="{2D536E09-5F64-4C00-B737-10F1CB2E787E}" dt="2026-09-30T13:14:02.801" v="1029"/>
        <pc:sldMkLst>
          <pc:docMk/>
          <pc:sldMk cId="3691158595" sldId="313"/>
        </pc:sldMkLst>
        <pc:spChg chg="mod">
          <ac:chgData name="Erica Di Santo" userId="1d582da44e91a6b7" providerId="LiveId" clId="{2D536E09-5F64-4C00-B737-10F1CB2E787E}" dt="2026-09-30T13:14:02.801" v="1029"/>
          <ac:spMkLst>
            <pc:docMk/>
            <pc:sldMk cId="3691158595" sldId="313"/>
            <ac:spMk id="5" creationId="{DF42127A-6FF1-1E16-FA44-A7A0B7022C24}"/>
          </ac:spMkLst>
        </pc:spChg>
        <pc:graphicFrameChg chg="del">
          <ac:chgData name="Erica Di Santo" userId="1d582da44e91a6b7" providerId="LiveId" clId="{2D536E09-5F64-4C00-B737-10F1CB2E787E}" dt="2026-09-30T13:13:59.071" v="1028" actId="478"/>
          <ac:graphicFrameMkLst>
            <pc:docMk/>
            <pc:sldMk cId="3691158595" sldId="313"/>
            <ac:graphicFrameMk id="2" creationId="{17459C0B-D768-4223-13FE-C1E378FE6FF5}"/>
          </ac:graphicFrameMkLst>
        </pc:graphicFrameChg>
      </pc:sldChg>
      <pc:sldMasterChg chg="modSldLayout">
        <pc:chgData name="Erica Di Santo" userId="1d582da44e91a6b7" providerId="LiveId" clId="{2D536E09-5F64-4C00-B737-10F1CB2E787E}" dt="2026-09-30T10:31:53.913" v="0"/>
        <pc:sldMasterMkLst>
          <pc:docMk/>
          <pc:sldMasterMk cId="288355538" sldId="2147483689"/>
        </pc:sldMasterMkLst>
        <pc:sldLayoutChg chg="delSp">
          <pc:chgData name="Erica Di Santo" userId="1d582da44e91a6b7" providerId="LiveId" clId="{2D536E09-5F64-4C00-B737-10F1CB2E787E}" dt="2026-09-30T10:31:53.913" v="0"/>
          <pc:sldLayoutMkLst>
            <pc:docMk/>
            <pc:sldMasterMk cId="288355538" sldId="2147483689"/>
            <pc:sldLayoutMk cId="3462791064" sldId="2147483717"/>
          </pc:sldLayoutMkLst>
          <pc:cxnChg chg="del">
            <ac:chgData name="Erica Di Santo" userId="1d582da44e91a6b7" providerId="LiveId" clId="{2D536E09-5F64-4C00-B737-10F1CB2E787E}" dt="2026-09-30T10:31:53.913" v="0"/>
            <ac:cxnSpMkLst>
              <pc:docMk/>
              <pc:sldMasterMk cId="288355538" sldId="2147483689"/>
              <pc:sldLayoutMk cId="3462791064" sldId="2147483717"/>
              <ac:cxnSpMk id="7" creationId="{A10B934F-7AD0-6CA4-BC4D-9CC30854BF9C}"/>
            </ac:cxnSpMkLst>
          </pc:cxnChg>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anchor="b">
            <a:normAutofit/>
          </a:bodyPr>
          <a:lstStyle>
            <a:lvl1pPr algn="r">
              <a:lnSpc>
                <a:spcPct val="80000"/>
              </a:lnSpc>
              <a:defRPr sz="7200">
                <a:solidFill>
                  <a:schemeClr val="accent1"/>
                </a:solidFill>
              </a:defRPr>
            </a:lvl1pPr>
          </a:lstStyle>
          <a:p>
            <a:r>
              <a:rPr lang="it-IT"/>
              <a:t>Fare clic per modificare lo stile del titolo dello schema</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it-IT"/>
              <a:t>Fare clic per modificare lo stile del sottotitolo dello schema</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anchor="t"/>
          <a:lstStyle>
            <a:lvl1pPr algn="r">
              <a:defRPr sz="1050"/>
            </a:lvl1pPr>
          </a:lstStyle>
          <a:p>
            <a:endParaRPr lang="it-IT"/>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974999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u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234217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a:r>
              <a:rPr lang="it-IT"/>
              <a:t>Fare clic per modificare lo stile del titolo dello schema</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a:r>
              <a:rPr lang="it-IT"/>
              <a:t>Fare clic per modificare lo stile del sottotitolo dello schema</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a:lstStyle/>
          <a:p>
            <a:fld id="{B1D565A8-8E0C-44E2-9FED-0276FE10FF8B}" type="slidenum">
              <a:rPr lang="it-IT" smtClean="0"/>
              <a:t>‹N›</a:t>
            </a:fld>
            <a:endParaRPr lang="it-IT"/>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a:lstStyle>
            <a:lvl1pPr algn="l">
              <a:defRPr/>
            </a:lvl1pPr>
          </a:lstStyle>
          <a:p>
            <a:fld id="{18849ECD-B91F-464E-B199-64BCC037DDC3}" type="datetimeFigureOut">
              <a:rPr lang="it-IT" smtClean="0"/>
              <a:t>01/10/2026</a:t>
            </a:fld>
            <a:endParaRPr lang="it-IT"/>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anchor="t"/>
          <a:lstStyle>
            <a:lvl1pPr algn="r">
              <a:defRPr sz="1050"/>
            </a:lvl1pPr>
          </a:lstStyle>
          <a:p>
            <a:endParaRPr lang="it-IT"/>
          </a:p>
        </p:txBody>
      </p:sp>
    </p:spTree>
    <p:extLst>
      <p:ext uri="{BB962C8B-B14F-4D97-AF65-F5344CB8AC3E}">
        <p14:creationId xmlns:p14="http://schemas.microsoft.com/office/powerpoint/2010/main" val="302179334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a:r>
              <a:rPr lang="it-IT"/>
              <a:t>Fare clic per modificare lo stile del titolo dello schema</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a:r>
              <a:rPr lang="it-IT"/>
              <a:t>Fare clic per modificare lo stile del sottotitolo dello schema</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a:lstStyle>
            <a:lvl1pPr algn="r">
              <a:defRPr sz="1050"/>
            </a:lvl1pPr>
          </a:lstStyle>
          <a:p>
            <a:endParaRPr lang="it-IT"/>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740868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testazione sezio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anchor="t">
            <a:normAutofit/>
          </a:bodyPr>
          <a:lstStyle>
            <a:lvl1pPr>
              <a:defRPr sz="11500"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endParaRPr lang="it-IT"/>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B1D565A8-8E0C-44E2-9FED-0276FE10FF8B}" type="slidenum">
              <a:rPr lang="it-IT" smtClean="0"/>
              <a:t>‹N›</a:t>
            </a:fld>
            <a:endParaRPr lang="it-IT"/>
          </a:p>
        </p:txBody>
      </p:sp>
    </p:spTree>
    <p:extLst>
      <p:ext uri="{BB962C8B-B14F-4D97-AF65-F5344CB8AC3E}">
        <p14:creationId xmlns:p14="http://schemas.microsoft.com/office/powerpoint/2010/main" val="66007347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anchor="t"/>
          <a:lstStyle>
            <a:lvl1pPr algn="l">
              <a:defRPr sz="1050"/>
            </a:lvl1pPr>
          </a:lstStyle>
          <a:p>
            <a:endParaRPr lang="it-IT"/>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546266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anchor="t">
            <a:normAutofit/>
          </a:bodyPr>
          <a:lstStyle>
            <a:lvl1pPr>
              <a:defRPr sz="12000" spc="-50"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anchor="t"/>
          <a:lstStyle>
            <a:lvl1pPr algn="r">
              <a:defRPr sz="1050"/>
            </a:lvl1p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anchor="ctr"/>
          <a:lstStyle>
            <a:lvl1pPr algn="r">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a:lstStyle/>
          <a:p>
            <a:fld id="{B1D565A8-8E0C-44E2-9FED-0276FE10FF8B}" type="slidenum">
              <a:rPr lang="it-IT" smtClean="0"/>
              <a:t>‹N›</a:t>
            </a:fld>
            <a:endParaRPr lang="it-IT"/>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066103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81537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309652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2939958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2388989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709721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249511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a:lstStyle>
            <a:lvl1pPr>
              <a:defRPr/>
            </a:lvl1p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354306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a:lstStyle>
            <a:lvl1pPr algn="l">
              <a:defRPr/>
            </a:lvl1p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a:lstStyle>
            <a:lvl1pPr algn="l">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556613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999800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a:lstStyle>
            <a:lvl1pPr>
              <a:defRPr/>
            </a:lvl1pPr>
          </a:lstStyle>
          <a:p>
            <a:r>
              <a:rPr lang="it-IT"/>
              <a:t>Fare clic per modificare lo stile del titolo dello schema</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anchor="t"/>
          <a:lstStyle>
            <a:lvl1pPr algn="r">
              <a:defRPr/>
            </a:lvl1pPr>
          </a:lstStyle>
          <a:p>
            <a:endParaRPr lang="it-IT"/>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486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4132289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anchor="t"/>
          <a:lstStyle>
            <a:lvl1pPr algn="r">
              <a:defRPr b="0" cap="all" baseline="0">
                <a:solidFill>
                  <a:schemeClr val="accent1"/>
                </a:solidFill>
                <a:effectLst/>
                <a:latin typeface="+mj-lt"/>
              </a:defRPr>
            </a:lvl1p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a:lstStyle>
            <a:lvl1pPr>
              <a:defRPr b="0">
                <a:solidFill>
                  <a:schemeClr val="tx2"/>
                </a:solidFill>
              </a:defRPr>
            </a:lvl1p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B1D565A8-8E0C-44E2-9FED-0276FE10FF8B}" type="slidenum">
              <a:rPr lang="it-IT" smtClean="0"/>
              <a:t>‹N›</a:t>
            </a:fld>
            <a:endParaRPr lang="it-IT"/>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7405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a:lstStyle>
            <a:lvl1pPr>
              <a:defRPr b="0" spc="0">
                <a:solidFill>
                  <a:schemeClr val="bg1"/>
                </a:solidFill>
              </a:defRPr>
            </a:lvl1p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a:lstStyle>
            <a:lvl1pPr>
              <a:defRPr>
                <a:solidFill>
                  <a:schemeClr val="bg1"/>
                </a:solidFill>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a:lstStyle>
            <a:lvl1pPr>
              <a:defRPr>
                <a:solidFill>
                  <a:schemeClr val="bg1"/>
                </a:solidFill>
              </a:defRPr>
            </a:lvl1pPr>
          </a:lstStyle>
          <a:p>
            <a:fld id="{B1D565A8-8E0C-44E2-9FED-0276FE10FF8B}" type="slidenum">
              <a:rPr lang="it-IT" smtClean="0"/>
              <a:t>‹N›</a:t>
            </a:fld>
            <a:endParaRPr lang="it-IT"/>
          </a:p>
        </p:txBody>
      </p:sp>
    </p:spTree>
    <p:extLst>
      <p:ext uri="{BB962C8B-B14F-4D97-AF65-F5344CB8AC3E}">
        <p14:creationId xmlns:p14="http://schemas.microsoft.com/office/powerpoint/2010/main" val="1136423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anchor="ctr">
            <a:normAutofit/>
          </a:bodyPr>
          <a:lstStyle>
            <a:lvl1pPr algn="r">
              <a:defRPr sz="20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a:normAutofit/>
          </a:bodyPr>
          <a:lstStyle>
            <a:lvl1pPr marL="228600" indent="-228600">
              <a:lnSpc>
                <a:spcPct val="85000"/>
              </a:lnSpc>
              <a:spcBef>
                <a:spcPts val="0"/>
              </a:spcBef>
              <a:buNone/>
              <a:defRPr sz="580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a:lstStyle>
            <a:lvl1pPr>
              <a:defRPr b="0">
                <a:solidFill>
                  <a:schemeClr val="accent5"/>
                </a:solidFill>
                <a:latin typeface="+mn-lt"/>
              </a:defRPr>
            </a:lvl1pPr>
          </a:lstStyle>
          <a:p>
            <a:endParaRPr lang="it-IT"/>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a:lstStyle>
            <a:lvl1pPr>
              <a:defRPr b="0">
                <a:solidFill>
                  <a:schemeClr val="accent5"/>
                </a:solidFill>
                <a:latin typeface="+mn-lt"/>
              </a:defRPr>
            </a:lvl1pPr>
          </a:lstStyle>
          <a:p>
            <a:fld id="{18849ECD-B91F-464E-B199-64BCC037DDC3}" type="datetimeFigureOut">
              <a:rPr lang="it-IT" smtClean="0"/>
              <a:t>01/10/2026</a:t>
            </a:fld>
            <a:endParaRPr lang="it-IT"/>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B1D565A8-8E0C-44E2-9FED-0276FE10FF8B}" type="slidenum">
              <a:rPr lang="it-IT" smtClean="0"/>
              <a:t>‹N›</a:t>
            </a:fld>
            <a:endParaRPr lang="it-IT"/>
          </a:p>
        </p:txBody>
      </p:sp>
    </p:spTree>
    <p:extLst>
      <p:ext uri="{BB962C8B-B14F-4D97-AF65-F5344CB8AC3E}">
        <p14:creationId xmlns:p14="http://schemas.microsoft.com/office/powerpoint/2010/main" val="3407485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endParaRPr lang="it-IT"/>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31171934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a:lstStyle/>
          <a:p>
            <a:r>
              <a:rPr lang="it-IT"/>
              <a:t>Fare clic per modificare lo stile del titolo dello schema</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endParaRPr lang="it-IT"/>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40965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a:lstStyle/>
          <a:p>
            <a:r>
              <a:rPr lang="it-IT"/>
              <a:t>Fare clic per modificare lo stile del titolo dello schema</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endParaRPr lang="it-IT"/>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19056956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endParaRPr lang="it-IT"/>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948893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anchor="t">
            <a:normAutofit/>
          </a:bodyPr>
          <a:lstStyle>
            <a:lvl1pPr>
              <a:defRPr sz="9600">
                <a:solidFill>
                  <a:schemeClr val="accent2"/>
                </a:solidFill>
              </a:defRPr>
            </a:lvl1pPr>
          </a:lstStyle>
          <a:p>
            <a:r>
              <a:rPr lang="it-IT"/>
              <a:t>Fare clic per modificare lo stile del titolo dello schema</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anchor="t"/>
          <a:lstStyle>
            <a:lvl1pPr algn="r">
              <a:defRPr sz="900"/>
            </a:lvl1pPr>
          </a:lstStyle>
          <a:p>
            <a:endParaRPr lang="it-IT"/>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a:lstStyle>
            <a:lvl1pPr algn="l">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3244648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anchor="t">
            <a:normAutofit/>
          </a:bodyPr>
          <a:lstStyle>
            <a:lvl1pPr>
              <a:defRPr sz="8000">
                <a:solidFill>
                  <a:schemeClr val="accent2"/>
                </a:solidFill>
              </a:defRPr>
            </a:lvl1pPr>
          </a:lstStyle>
          <a:p>
            <a:r>
              <a:rPr lang="it-IT"/>
              <a:t>Fare clic per modificare lo stile del titolo dello schema</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nchor="ctr"/>
          <a:lstStyle>
            <a:lvl1pPr algn="l">
              <a:defRPr sz="900" b="1"/>
            </a:lvl1pPr>
          </a:lstStyle>
          <a:p>
            <a:endParaRPr lang="it-IT"/>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a:lstStyle>
            <a:lvl1pPr algn="r">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2819024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1_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it-IT"/>
              <a:t>Fare clic per modificare lo stile del titolo dello schema</a:t>
            </a:r>
            <a:endParaRPr lang="en-US"/>
          </a:p>
        </p:txBody>
      </p: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it-IT"/>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it-IT"/>
              <a:t>Fare clic per modificare gli stili del testo dello schema</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B1D565A8-8E0C-44E2-9FED-0276FE10FF8B}" type="slidenum">
              <a:rPr lang="it-IT" smtClean="0"/>
              <a:t>‹N›</a:t>
            </a:fld>
            <a:endParaRPr lang="it-IT"/>
          </a:p>
        </p:txBody>
      </p:sp>
    </p:spTree>
    <p:extLst>
      <p:ext uri="{BB962C8B-B14F-4D97-AF65-F5344CB8AC3E}">
        <p14:creationId xmlns:p14="http://schemas.microsoft.com/office/powerpoint/2010/main" val="346279106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r>
              <a:rPr lang="it-IT"/>
              <a:t>Fare clic per modificare lo stile del titolo dello schema</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endParaRPr lang="it-IT"/>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18849ECD-B91F-464E-B199-64BCC037DDC3}" type="datetimeFigureOut">
              <a:rPr lang="it-IT" smtClean="0"/>
              <a:t>01/10/2026</a:t>
            </a:fld>
            <a:endParaRPr lang="it-IT"/>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B1D565A8-8E0C-44E2-9FED-0276FE10FF8B}" type="slidenum">
              <a:rPr lang="it-IT" smtClean="0"/>
              <a:t>‹N›</a:t>
            </a:fld>
            <a:endParaRPr lang="it-IT"/>
          </a:p>
        </p:txBody>
      </p:sp>
    </p:spTree>
    <p:extLst>
      <p:ext uri="{BB962C8B-B14F-4D97-AF65-F5344CB8AC3E}">
        <p14:creationId xmlns:p14="http://schemas.microsoft.com/office/powerpoint/2010/main" val="2883555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Lst>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188076-A796-C948-A985-5815D05CB260}"/>
              </a:ext>
            </a:extLst>
          </p:cNvPr>
          <p:cNvSpPr>
            <a:spLocks noGrp="1"/>
          </p:cNvSpPr>
          <p:nvPr>
            <p:ph type="title"/>
          </p:nvPr>
        </p:nvSpPr>
        <p:spPr>
          <a:xfrm>
            <a:off x="838200" y="2578608"/>
            <a:ext cx="9013371" cy="3592629"/>
          </a:xfrm>
        </p:spPr>
        <p:txBody>
          <a:bodyPr anchor="b">
            <a:normAutofit/>
          </a:bodyPr>
          <a:lstStyle/>
          <a:p>
            <a:r>
              <a:rPr lang="it-IT" dirty="0"/>
              <a:t>CONCORDATO PREVENTIVO BIENNALE 2026 – 2027</a:t>
            </a:r>
            <a:br>
              <a:rPr lang="it-IT" dirty="0"/>
            </a:br>
            <a:endParaRPr lang="it-IT" dirty="0"/>
          </a:p>
        </p:txBody>
      </p:sp>
      <p:sp>
        <p:nvSpPr>
          <p:cNvPr id="3" name="Sottotitolo 2">
            <a:extLst>
              <a:ext uri="{FF2B5EF4-FFF2-40B4-BE49-F238E27FC236}">
                <a16:creationId xmlns:a16="http://schemas.microsoft.com/office/drawing/2014/main" id="{AC8CDB5C-7D0F-400D-AEB9-449A6D4567CE}"/>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Tree>
    <p:extLst>
      <p:ext uri="{BB962C8B-B14F-4D97-AF65-F5344CB8AC3E}">
        <p14:creationId xmlns:p14="http://schemas.microsoft.com/office/powerpoint/2010/main" val="3539537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9EDED-1C90-5B4A-1E27-EE9FCAA86C8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7FBBE16-B06F-5F60-EF89-790889AD8146}"/>
              </a:ext>
            </a:extLst>
          </p:cNvPr>
          <p:cNvSpPr>
            <a:spLocks noGrp="1"/>
          </p:cNvSpPr>
          <p:nvPr>
            <p:ph type="title"/>
          </p:nvPr>
        </p:nvSpPr>
        <p:spPr>
          <a:xfrm>
            <a:off x="2558142" y="2415322"/>
            <a:ext cx="9013371" cy="3592629"/>
          </a:xfrm>
        </p:spPr>
        <p:txBody>
          <a:bodyPr anchor="b">
            <a:normAutofit/>
          </a:bodyPr>
          <a:lstStyle/>
          <a:p>
            <a:r>
              <a:rPr lang="it-IT" sz="2400" cap="none" dirty="0">
                <a:solidFill>
                  <a:schemeClr val="bg2">
                    <a:lumMod val="25000"/>
                  </a:schemeClr>
                </a:solidFill>
                <a:latin typeface="+mn-lt"/>
              </a:rPr>
              <a:t>IL CONCORDATO PREVENTIVO BIENNALE (CPB) È UN ISTITUTO DI COMPLIANCE FISCALE INTRODOTTO DAL D.LGS. 12 FEBBRAIO 2024, N. 13 (E INTEGRATO DAL D.LGS. N. 108/2024) NELL'AMBITO DELLA RIFORMA TRIBUTARIA ITALIANA. </a:t>
            </a:r>
            <a:br>
              <a:rPr lang="it-IT" sz="2400" cap="none" dirty="0">
                <a:solidFill>
                  <a:schemeClr val="bg2">
                    <a:lumMod val="25000"/>
                  </a:schemeClr>
                </a:solidFill>
                <a:latin typeface="+mn-lt"/>
              </a:rPr>
            </a:br>
            <a:r>
              <a:rPr lang="it-IT" sz="2400" cap="none" dirty="0">
                <a:solidFill>
                  <a:schemeClr val="bg2">
                    <a:lumMod val="25000"/>
                  </a:schemeClr>
                </a:solidFill>
                <a:latin typeface="+mn-lt"/>
              </a:rPr>
              <a:t>L'OBIETTIVO PRINCIPALE DELLO STRUMENTO È </a:t>
            </a:r>
            <a:r>
              <a:rPr lang="it-IT" sz="2400" b="1" cap="none" dirty="0">
                <a:solidFill>
                  <a:schemeClr val="bg2">
                    <a:lumMod val="25000"/>
                  </a:schemeClr>
                </a:solidFill>
                <a:latin typeface="+mn-lt"/>
              </a:rPr>
              <a:t>PROMUOVERE L'ADEMPIMENTO SPONTANEO</a:t>
            </a:r>
            <a:r>
              <a:rPr lang="it-IT" sz="2400" cap="none" dirty="0">
                <a:solidFill>
                  <a:schemeClr val="bg2">
                    <a:lumMod val="25000"/>
                  </a:schemeClr>
                </a:solidFill>
                <a:latin typeface="+mn-lt"/>
              </a:rPr>
              <a:t> (SPONTANEOUS COMPLIANCE) E </a:t>
            </a:r>
            <a:r>
              <a:rPr lang="it-IT" sz="2400" b="1" cap="none" dirty="0">
                <a:solidFill>
                  <a:schemeClr val="bg2">
                    <a:lumMod val="25000"/>
                  </a:schemeClr>
                </a:solidFill>
                <a:latin typeface="+mn-lt"/>
              </a:rPr>
              <a:t>STABILIZZARE IL RAPPORTO TRA FISCO E PICCOLI-MEDI CONTRIBUENTI</a:t>
            </a:r>
            <a:r>
              <a:rPr lang="it-IT" sz="2400" cap="none" dirty="0">
                <a:solidFill>
                  <a:schemeClr val="bg2">
                    <a:lumMod val="25000"/>
                  </a:schemeClr>
                </a:solidFill>
                <a:latin typeface="+mn-lt"/>
              </a:rPr>
              <a:t>, OFFRENDO CERTEZZA SUL CARICO FISCALE PER UN ARCO TEMPORALE DI DUE ANNI. </a:t>
            </a:r>
          </a:p>
        </p:txBody>
      </p:sp>
      <p:sp>
        <p:nvSpPr>
          <p:cNvPr id="3" name="Sottotitolo 2">
            <a:extLst>
              <a:ext uri="{FF2B5EF4-FFF2-40B4-BE49-F238E27FC236}">
                <a16:creationId xmlns:a16="http://schemas.microsoft.com/office/drawing/2014/main" id="{F4C6A4E7-623B-99CF-6E4E-54C583ADC944}"/>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pic>
        <p:nvPicPr>
          <p:cNvPr id="6" name="Elemento grafico 5" descr="Freccia a destra con riempimento a tinta unita">
            <a:extLst>
              <a:ext uri="{FF2B5EF4-FFF2-40B4-BE49-F238E27FC236}">
                <a16:creationId xmlns:a16="http://schemas.microsoft.com/office/drawing/2014/main" id="{7CA684BF-2257-4FD0-8FF8-714FA03ABA9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64771" y="2307771"/>
            <a:ext cx="914400" cy="914400"/>
          </a:xfrm>
          <a:prstGeom prst="rect">
            <a:avLst/>
          </a:prstGeom>
        </p:spPr>
      </p:pic>
    </p:spTree>
    <p:extLst>
      <p:ext uri="{BB962C8B-B14F-4D97-AF65-F5344CB8AC3E}">
        <p14:creationId xmlns:p14="http://schemas.microsoft.com/office/powerpoint/2010/main" val="146564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6EADE-0271-1F1C-4396-2A644810360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23F4461-FDCF-12FF-AFFD-D724AB62FC2B}"/>
              </a:ext>
            </a:extLst>
          </p:cNvPr>
          <p:cNvSpPr>
            <a:spLocks noGrp="1"/>
          </p:cNvSpPr>
          <p:nvPr>
            <p:ph type="title"/>
          </p:nvPr>
        </p:nvSpPr>
        <p:spPr>
          <a:xfrm>
            <a:off x="2558142" y="2415322"/>
            <a:ext cx="9013371" cy="3592629"/>
          </a:xfrm>
        </p:spPr>
        <p:txBody>
          <a:bodyPr anchor="b">
            <a:normAutofit/>
          </a:bodyPr>
          <a:lstStyle/>
          <a:p>
            <a:r>
              <a:rPr lang="it-IT" sz="2400" b="1" cap="none" dirty="0">
                <a:solidFill>
                  <a:schemeClr val="bg2">
                    <a:lumMod val="25000"/>
                  </a:schemeClr>
                </a:solidFill>
                <a:latin typeface="+mn-lt"/>
              </a:rPr>
              <a:t>1. Ambito Soggettivo (A chi è rivolto)</a:t>
            </a:r>
            <a:br>
              <a:rPr lang="it-IT" sz="2400" b="1" cap="none" dirty="0">
                <a:solidFill>
                  <a:schemeClr val="bg2">
                    <a:lumMod val="25000"/>
                  </a:schemeClr>
                </a:solidFill>
                <a:latin typeface="+mn-lt"/>
              </a:rPr>
            </a:br>
            <a:br>
              <a:rPr lang="it-IT" sz="2400" cap="none" dirty="0">
                <a:solidFill>
                  <a:schemeClr val="bg2">
                    <a:lumMod val="25000"/>
                  </a:schemeClr>
                </a:solidFill>
                <a:latin typeface="+mn-lt"/>
              </a:rPr>
            </a:br>
            <a:r>
              <a:rPr lang="it-IT" sz="2400" cap="none" dirty="0">
                <a:solidFill>
                  <a:schemeClr val="bg2">
                    <a:lumMod val="25000"/>
                  </a:schemeClr>
                </a:solidFill>
                <a:latin typeface="+mn-lt"/>
              </a:rPr>
              <a:t>Il concordato si rivolge ai contribuenti di minori dimensioni titolari di partita IVA che svolgono attività d'impresa o lavoro autonomo:</a:t>
            </a:r>
            <a:br>
              <a:rPr lang="it-IT" sz="2400" cap="none" dirty="0">
                <a:solidFill>
                  <a:schemeClr val="bg2">
                    <a:lumMod val="25000"/>
                  </a:schemeClr>
                </a:solidFill>
                <a:latin typeface="+mn-lt"/>
              </a:rPr>
            </a:br>
            <a:br>
              <a:rPr lang="it-IT" sz="2400" cap="none" dirty="0">
                <a:solidFill>
                  <a:schemeClr val="bg2">
                    <a:lumMod val="25000"/>
                  </a:schemeClr>
                </a:solidFill>
                <a:latin typeface="+mn-lt"/>
              </a:rPr>
            </a:br>
            <a:r>
              <a:rPr lang="it-IT" sz="2400" cap="none" dirty="0">
                <a:solidFill>
                  <a:schemeClr val="bg2">
                    <a:lumMod val="25000"/>
                  </a:schemeClr>
                </a:solidFill>
                <a:latin typeface="+mn-lt"/>
              </a:rPr>
              <a:t>  - Contribuenti soggetti agli ISA (Indici Sintetici di Affidabilità fiscale)</a:t>
            </a:r>
            <a:br>
              <a:rPr lang="it-IT" sz="2400" cap="none" dirty="0">
                <a:solidFill>
                  <a:schemeClr val="bg2">
                    <a:lumMod val="25000"/>
                  </a:schemeClr>
                </a:solidFill>
                <a:latin typeface="+mn-lt"/>
              </a:rPr>
            </a:br>
            <a:r>
              <a:rPr lang="it-IT" sz="2400" cap="none" dirty="0">
                <a:solidFill>
                  <a:schemeClr val="bg2">
                    <a:lumMod val="25000"/>
                  </a:schemeClr>
                </a:solidFill>
                <a:latin typeface="+mn-lt"/>
              </a:rPr>
              <a:t>  - Contribuenti in Regime Forfettario (ai sensi della L. 190/2014)</a:t>
            </a:r>
            <a:br>
              <a:rPr lang="it-IT" sz="2400" cap="none" dirty="0">
                <a:latin typeface="+mn-lt"/>
              </a:rPr>
            </a:br>
            <a:endParaRPr lang="it-IT" sz="2400" cap="none" dirty="0">
              <a:latin typeface="+mn-lt"/>
            </a:endParaRPr>
          </a:p>
        </p:txBody>
      </p:sp>
      <p:sp>
        <p:nvSpPr>
          <p:cNvPr id="3" name="Sottotitolo 2">
            <a:extLst>
              <a:ext uri="{FF2B5EF4-FFF2-40B4-BE49-F238E27FC236}">
                <a16:creationId xmlns:a16="http://schemas.microsoft.com/office/drawing/2014/main" id="{FBFF3882-CEB1-06C2-79CA-6D302A7EF8F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pic>
        <p:nvPicPr>
          <p:cNvPr id="6" name="Elemento grafico 5" descr="Freccia a destra con riempimento a tinta unita">
            <a:extLst>
              <a:ext uri="{FF2B5EF4-FFF2-40B4-BE49-F238E27FC236}">
                <a16:creationId xmlns:a16="http://schemas.microsoft.com/office/drawing/2014/main" id="{49FA19EF-6EE0-0182-4E8C-77A9F77AF40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64771" y="2307771"/>
            <a:ext cx="914400" cy="914400"/>
          </a:xfrm>
          <a:prstGeom prst="rect">
            <a:avLst/>
          </a:prstGeom>
        </p:spPr>
      </p:pic>
    </p:spTree>
    <p:extLst>
      <p:ext uri="{BB962C8B-B14F-4D97-AF65-F5344CB8AC3E}">
        <p14:creationId xmlns:p14="http://schemas.microsoft.com/office/powerpoint/2010/main" val="1325465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9CFF4-2532-9CB8-D613-C99A6457787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72A9254-97DE-D008-12E8-F540F3E4371E}"/>
              </a:ext>
            </a:extLst>
          </p:cNvPr>
          <p:cNvSpPr>
            <a:spLocks noGrp="1"/>
          </p:cNvSpPr>
          <p:nvPr>
            <p:ph type="title"/>
          </p:nvPr>
        </p:nvSpPr>
        <p:spPr>
          <a:xfrm>
            <a:off x="2558142" y="1837944"/>
            <a:ext cx="9013371" cy="4170007"/>
          </a:xfrm>
        </p:spPr>
        <p:txBody>
          <a:bodyPr anchor="b">
            <a:normAutofit/>
          </a:bodyPr>
          <a:lstStyle/>
          <a:p>
            <a:r>
              <a:rPr lang="it-IT" sz="2400" b="1" cap="none" dirty="0">
                <a:solidFill>
                  <a:schemeClr val="bg2">
                    <a:lumMod val="25000"/>
                  </a:schemeClr>
                </a:solidFill>
                <a:latin typeface="+mn-lt"/>
              </a:rPr>
              <a:t>2. Requisiti di Accesso e Cause di Esclusione </a:t>
            </a:r>
            <a:br>
              <a:rPr lang="it-IT" sz="2400" b="1" cap="none" dirty="0">
                <a:solidFill>
                  <a:schemeClr val="bg2">
                    <a:lumMod val="25000"/>
                  </a:schemeClr>
                </a:solidFill>
                <a:latin typeface="+mn-lt"/>
              </a:rPr>
            </a:br>
            <a:br>
              <a:rPr lang="it-IT" sz="2400" b="1" cap="none" dirty="0">
                <a:solidFill>
                  <a:schemeClr val="bg2">
                    <a:lumMod val="25000"/>
                  </a:schemeClr>
                </a:solidFill>
                <a:latin typeface="+mn-lt"/>
              </a:rPr>
            </a:br>
            <a:r>
              <a:rPr lang="it-IT" sz="2400" cap="none" dirty="0">
                <a:solidFill>
                  <a:schemeClr val="bg2">
                    <a:lumMod val="25000"/>
                  </a:schemeClr>
                </a:solidFill>
                <a:latin typeface="+mn-lt"/>
              </a:rPr>
              <a:t>Per poter aderire alla proposta dell'Agenzia delle Entrate, i contribuenti devono rispettare precisi requisiti d'accesso:</a:t>
            </a:r>
            <a:br>
              <a:rPr lang="it-IT" sz="2400" cap="none" dirty="0">
                <a:solidFill>
                  <a:schemeClr val="bg2">
                    <a:lumMod val="25000"/>
                  </a:schemeClr>
                </a:solidFill>
                <a:latin typeface="+mn-lt"/>
              </a:rPr>
            </a:br>
            <a:br>
              <a:rPr lang="it-IT" sz="2400" cap="none" dirty="0">
                <a:solidFill>
                  <a:schemeClr val="bg2">
                    <a:lumMod val="25000"/>
                  </a:schemeClr>
                </a:solidFill>
                <a:latin typeface="+mn-lt"/>
              </a:rPr>
            </a:br>
            <a:r>
              <a:rPr lang="it-IT" sz="2400" cap="none" dirty="0">
                <a:solidFill>
                  <a:schemeClr val="bg2">
                    <a:lumMod val="25000"/>
                  </a:schemeClr>
                </a:solidFill>
                <a:latin typeface="+mn-lt"/>
              </a:rPr>
              <a:t> - Assenza di debiti tributari o previdenziali definitivamente accertati pari o superiori a 5.000 euro (fatti salvi i debiti oggetto di rateizzazione o sospensione). </a:t>
            </a:r>
            <a:br>
              <a:rPr lang="it-IT" sz="2400" cap="none" dirty="0">
                <a:solidFill>
                  <a:schemeClr val="bg2">
                    <a:lumMod val="25000"/>
                  </a:schemeClr>
                </a:solidFill>
                <a:latin typeface="+mn-lt"/>
              </a:rPr>
            </a:br>
            <a:r>
              <a:rPr lang="it-IT" sz="2400" cap="none" dirty="0">
                <a:solidFill>
                  <a:schemeClr val="bg2">
                    <a:lumMod val="25000"/>
                  </a:schemeClr>
                </a:solidFill>
                <a:latin typeface="+mn-lt"/>
              </a:rPr>
              <a:t> - Corretta presentazione delle dichiarazioni dei redditi negli anni precedenti previsti dalla norma.</a:t>
            </a:r>
          </a:p>
        </p:txBody>
      </p:sp>
      <p:sp>
        <p:nvSpPr>
          <p:cNvPr id="3" name="Sottotitolo 2">
            <a:extLst>
              <a:ext uri="{FF2B5EF4-FFF2-40B4-BE49-F238E27FC236}">
                <a16:creationId xmlns:a16="http://schemas.microsoft.com/office/drawing/2014/main" id="{FFC75EFC-2C26-5E4E-8497-142A874CB433}"/>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pic>
        <p:nvPicPr>
          <p:cNvPr id="6" name="Elemento grafico 5" descr="Freccia a destra con riempimento a tinta unita">
            <a:extLst>
              <a:ext uri="{FF2B5EF4-FFF2-40B4-BE49-F238E27FC236}">
                <a16:creationId xmlns:a16="http://schemas.microsoft.com/office/drawing/2014/main" id="{6A6E99CD-4604-DC5F-4AAF-25E3275DCBF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6483" y="1978587"/>
            <a:ext cx="914400" cy="914400"/>
          </a:xfrm>
          <a:prstGeom prst="rect">
            <a:avLst/>
          </a:prstGeom>
        </p:spPr>
      </p:pic>
    </p:spTree>
    <p:extLst>
      <p:ext uri="{BB962C8B-B14F-4D97-AF65-F5344CB8AC3E}">
        <p14:creationId xmlns:p14="http://schemas.microsoft.com/office/powerpoint/2010/main" val="102078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A7D6E-3738-C86B-1747-589135A4C20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D10CBDB-54E8-AC97-5784-C1996789629D}"/>
              </a:ext>
            </a:extLst>
          </p:cNvPr>
          <p:cNvSpPr>
            <a:spLocks noGrp="1"/>
          </p:cNvSpPr>
          <p:nvPr>
            <p:ph type="title"/>
          </p:nvPr>
        </p:nvSpPr>
        <p:spPr>
          <a:xfrm>
            <a:off x="941832" y="1837944"/>
            <a:ext cx="10629681" cy="4170007"/>
          </a:xfrm>
        </p:spPr>
        <p:txBody>
          <a:bodyPr anchor="b">
            <a:normAutofit/>
          </a:bodyPr>
          <a:lstStyle/>
          <a:p>
            <a:r>
              <a:rPr lang="it-IT" sz="2400" b="1" cap="none" dirty="0">
                <a:solidFill>
                  <a:schemeClr val="bg2">
                    <a:lumMod val="25000"/>
                  </a:schemeClr>
                </a:solidFill>
                <a:latin typeface="+mn-lt"/>
              </a:rPr>
              <a:t>Principali cause di esclusione:</a:t>
            </a:r>
            <a:br>
              <a:rPr lang="it-IT" sz="2400" b="1" cap="none" dirty="0">
                <a:solidFill>
                  <a:schemeClr val="bg2">
                    <a:lumMod val="25000"/>
                  </a:schemeClr>
                </a:solidFill>
                <a:latin typeface="+mn-lt"/>
              </a:rPr>
            </a:br>
            <a:br>
              <a:rPr lang="it-IT" sz="2400" b="1" cap="none" dirty="0">
                <a:solidFill>
                  <a:schemeClr val="bg2">
                    <a:lumMod val="25000"/>
                  </a:schemeClr>
                </a:solidFill>
                <a:latin typeface="+mn-lt"/>
              </a:rPr>
            </a:br>
            <a:r>
              <a:rPr lang="it-IT" sz="2400" b="1" cap="none" dirty="0">
                <a:solidFill>
                  <a:schemeClr val="bg2">
                    <a:lumMod val="25000"/>
                  </a:schemeClr>
                </a:solidFill>
                <a:latin typeface="+mn-lt"/>
              </a:rPr>
              <a:t> - </a:t>
            </a:r>
            <a:r>
              <a:rPr lang="it-IT" sz="2400" cap="none" dirty="0">
                <a:solidFill>
                  <a:schemeClr val="bg2">
                    <a:lumMod val="25000"/>
                  </a:schemeClr>
                </a:solidFill>
                <a:latin typeface="+mn-lt"/>
              </a:rPr>
              <a:t>Mancata presentazione della dichiarazione dei redditi in almeno uno dei tre anni precedenti;</a:t>
            </a:r>
            <a:br>
              <a:rPr lang="it-IT" sz="2400" cap="none" dirty="0">
                <a:solidFill>
                  <a:schemeClr val="bg2">
                    <a:lumMod val="25000"/>
                  </a:schemeClr>
                </a:solidFill>
                <a:latin typeface="+mn-lt"/>
              </a:rPr>
            </a:br>
            <a:r>
              <a:rPr lang="it-IT" sz="2400" cap="none" dirty="0">
                <a:solidFill>
                  <a:schemeClr val="bg2">
                    <a:lumMod val="25000"/>
                  </a:schemeClr>
                </a:solidFill>
                <a:latin typeface="+mn-lt"/>
              </a:rPr>
              <a:t> - Condanne per reati tributari o societari di gravità rilevante;</a:t>
            </a:r>
            <a:br>
              <a:rPr lang="it-IT" sz="2400" cap="none" dirty="0">
                <a:solidFill>
                  <a:schemeClr val="bg2">
                    <a:lumMod val="25000"/>
                  </a:schemeClr>
                </a:solidFill>
                <a:latin typeface="+mn-lt"/>
              </a:rPr>
            </a:br>
            <a:r>
              <a:rPr lang="it-IT" sz="2400" cap="none" dirty="0">
                <a:solidFill>
                  <a:schemeClr val="bg2">
                    <a:lumMod val="25000"/>
                  </a:schemeClr>
                </a:solidFill>
                <a:latin typeface="+mn-lt"/>
              </a:rPr>
              <a:t> - Inizio dell'attività nel periodo d'imposta precedente a quello oggetto della proposta; </a:t>
            </a:r>
            <a:br>
              <a:rPr lang="it-IT" sz="2400" cap="none" dirty="0">
                <a:solidFill>
                  <a:schemeClr val="bg2">
                    <a:lumMod val="25000"/>
                  </a:schemeClr>
                </a:solidFill>
                <a:latin typeface="+mn-lt"/>
              </a:rPr>
            </a:br>
            <a:r>
              <a:rPr lang="it-IT" sz="2400" cap="none" dirty="0">
                <a:solidFill>
                  <a:schemeClr val="bg2">
                    <a:lumMod val="25000"/>
                  </a:schemeClr>
                </a:solidFill>
                <a:latin typeface="+mn-lt"/>
              </a:rPr>
              <a:t> - Effettuazione di operazioni straordinarie (fusioni, scissioni, conferimenti d'azienda) o modifiche sostanziali alla compagine sociale durante il primo anno di concordato. </a:t>
            </a:r>
          </a:p>
        </p:txBody>
      </p:sp>
      <p:sp>
        <p:nvSpPr>
          <p:cNvPr id="3" name="Sottotitolo 2">
            <a:extLst>
              <a:ext uri="{FF2B5EF4-FFF2-40B4-BE49-F238E27FC236}">
                <a16:creationId xmlns:a16="http://schemas.microsoft.com/office/drawing/2014/main" id="{F2081A1B-800E-7BB0-3A66-7510FF0356CE}"/>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Tree>
    <p:extLst>
      <p:ext uri="{BB962C8B-B14F-4D97-AF65-F5344CB8AC3E}">
        <p14:creationId xmlns:p14="http://schemas.microsoft.com/office/powerpoint/2010/main" val="802583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212E5-B7CC-8B93-7A11-FF971BB7C87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9045B6-CFBD-0556-C62D-4F57F683B4C6}"/>
              </a:ext>
            </a:extLst>
          </p:cNvPr>
          <p:cNvSpPr>
            <a:spLocks noGrp="1"/>
          </p:cNvSpPr>
          <p:nvPr>
            <p:ph type="title"/>
          </p:nvPr>
        </p:nvSpPr>
        <p:spPr>
          <a:xfrm>
            <a:off x="1517904" y="1847088"/>
            <a:ext cx="10108473" cy="4170007"/>
          </a:xfrm>
        </p:spPr>
        <p:txBody>
          <a:bodyPr anchor="b">
            <a:normAutofit fontScale="90000"/>
          </a:bodyPr>
          <a:lstStyle/>
          <a:p>
            <a:r>
              <a:rPr lang="it-IT" sz="2400" b="1" cap="none" dirty="0">
                <a:solidFill>
                  <a:schemeClr val="bg2">
                    <a:lumMod val="25000"/>
                  </a:schemeClr>
                </a:solidFill>
                <a:latin typeface="+mn-lt"/>
              </a:rPr>
              <a:t>3. Come Funziona il Meccanismo</a:t>
            </a:r>
            <a:br>
              <a:rPr lang="it-IT" sz="2400" b="1" cap="none" dirty="0">
                <a:solidFill>
                  <a:schemeClr val="bg2">
                    <a:lumMod val="25000"/>
                  </a:schemeClr>
                </a:solidFill>
                <a:latin typeface="+mn-lt"/>
              </a:rPr>
            </a:br>
            <a:br>
              <a:rPr lang="it-IT" sz="2400" cap="none" dirty="0">
                <a:solidFill>
                  <a:schemeClr val="bg2">
                    <a:lumMod val="25000"/>
                  </a:schemeClr>
                </a:solidFill>
                <a:latin typeface="+mn-lt"/>
              </a:rPr>
            </a:br>
            <a:r>
              <a:rPr lang="it-IT" sz="2400" cap="none" dirty="0">
                <a:solidFill>
                  <a:schemeClr val="bg2">
                    <a:lumMod val="25000"/>
                  </a:schemeClr>
                </a:solidFill>
                <a:latin typeface="+mn-lt"/>
              </a:rPr>
              <a:t>Elaborazione della proposta: L'Agenzia delle Entrate, tramite un software gestionale dedicato (es. Il tuo ISA CPB), incrocia i dati dichiarati dal contribuente con le banche dati a disposizione ed elabora una proposta di reddito imponibile (IRPEF/IRES) e di valore della produzione netta (IRAP) per il biennio. </a:t>
            </a:r>
            <a:br>
              <a:rPr lang="it-IT" sz="2400" cap="none" dirty="0">
                <a:solidFill>
                  <a:schemeClr val="bg2">
                    <a:lumMod val="25000"/>
                  </a:schemeClr>
                </a:solidFill>
                <a:latin typeface="+mn-lt"/>
              </a:rPr>
            </a:br>
            <a:br>
              <a:rPr lang="it-IT" sz="2400" cap="none" dirty="0">
                <a:solidFill>
                  <a:schemeClr val="bg2">
                    <a:lumMod val="25000"/>
                  </a:schemeClr>
                </a:solidFill>
                <a:latin typeface="+mn-lt"/>
              </a:rPr>
            </a:br>
            <a:r>
              <a:rPr lang="it-IT" sz="2400" cap="none" dirty="0">
                <a:solidFill>
                  <a:schemeClr val="bg2">
                    <a:lumMod val="25000"/>
                  </a:schemeClr>
                </a:solidFill>
                <a:latin typeface="+mn-lt"/>
              </a:rPr>
              <a:t>Accettazione libera e volontaria: Il contribuente sceglie in piena autonomia se accettare o meno la proposta.</a:t>
            </a:r>
            <a:br>
              <a:rPr lang="it-IT" sz="2400" cap="none" dirty="0">
                <a:solidFill>
                  <a:schemeClr val="bg2">
                    <a:lumMod val="25000"/>
                  </a:schemeClr>
                </a:solidFill>
                <a:latin typeface="+mn-lt"/>
              </a:rPr>
            </a:br>
            <a:br>
              <a:rPr lang="it-IT" sz="2400" cap="none" dirty="0">
                <a:solidFill>
                  <a:schemeClr val="bg2">
                    <a:lumMod val="25000"/>
                  </a:schemeClr>
                </a:solidFill>
                <a:latin typeface="+mn-lt"/>
              </a:rPr>
            </a:br>
            <a:r>
              <a:rPr lang="it-IT" sz="2400" cap="none" dirty="0">
                <a:solidFill>
                  <a:schemeClr val="bg2">
                    <a:lumMod val="25000"/>
                  </a:schemeClr>
                </a:solidFill>
                <a:latin typeface="+mn-lt"/>
              </a:rPr>
              <a:t>Neutralità del rifiuto: La mancata accettazione della proposta non comporta una penalizzazione automatica né un peggioramento del livello di affidabilità fiscale (ISA). </a:t>
            </a:r>
            <a:br>
              <a:rPr lang="it-IT" sz="2400" cap="none" dirty="0">
                <a:solidFill>
                  <a:schemeClr val="bg2">
                    <a:lumMod val="25000"/>
                  </a:schemeClr>
                </a:solidFill>
                <a:latin typeface="+mn-lt"/>
              </a:rPr>
            </a:br>
            <a:endParaRPr lang="it-IT" sz="2400" cap="none" dirty="0">
              <a:solidFill>
                <a:schemeClr val="bg2">
                  <a:lumMod val="25000"/>
                </a:schemeClr>
              </a:solidFill>
              <a:latin typeface="+mn-lt"/>
            </a:endParaRPr>
          </a:p>
        </p:txBody>
      </p:sp>
      <p:sp>
        <p:nvSpPr>
          <p:cNvPr id="3" name="Sottotitolo 2">
            <a:extLst>
              <a:ext uri="{FF2B5EF4-FFF2-40B4-BE49-F238E27FC236}">
                <a16:creationId xmlns:a16="http://schemas.microsoft.com/office/drawing/2014/main" id="{18BFA68C-D6B0-3D8F-ECA0-1793DA5F0ED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4" name="Freccia a destra 3">
            <a:extLst>
              <a:ext uri="{FF2B5EF4-FFF2-40B4-BE49-F238E27FC236}">
                <a16:creationId xmlns:a16="http://schemas.microsoft.com/office/drawing/2014/main" id="{9F76A515-9CC0-7AE7-7ED4-7427F0000309}"/>
              </a:ext>
            </a:extLst>
          </p:cNvPr>
          <p:cNvSpPr/>
          <p:nvPr/>
        </p:nvSpPr>
        <p:spPr>
          <a:xfrm>
            <a:off x="722376" y="2167128"/>
            <a:ext cx="795528" cy="4023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a:extLst>
              <a:ext uri="{FF2B5EF4-FFF2-40B4-BE49-F238E27FC236}">
                <a16:creationId xmlns:a16="http://schemas.microsoft.com/office/drawing/2014/main" id="{00B2788F-02E7-BD60-B86F-34CF5C01EC36}"/>
              </a:ext>
            </a:extLst>
          </p:cNvPr>
          <p:cNvSpPr/>
          <p:nvPr/>
        </p:nvSpPr>
        <p:spPr>
          <a:xfrm>
            <a:off x="722376" y="3828288"/>
            <a:ext cx="795528" cy="4023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a:extLst>
              <a:ext uri="{FF2B5EF4-FFF2-40B4-BE49-F238E27FC236}">
                <a16:creationId xmlns:a16="http://schemas.microsoft.com/office/drawing/2014/main" id="{C5B6E4B8-AA8D-D654-CEEE-D901AFDEE4ED}"/>
              </a:ext>
            </a:extLst>
          </p:cNvPr>
          <p:cNvSpPr/>
          <p:nvPr/>
        </p:nvSpPr>
        <p:spPr>
          <a:xfrm>
            <a:off x="722376" y="4867827"/>
            <a:ext cx="795528" cy="4023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9582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63B04-F411-AECD-4AC2-94A3C5958188}"/>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4CB844F7-5FA9-C99C-30AC-CFC9AFE3D452}"/>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5" name="Tabella 4">
            <a:extLst>
              <a:ext uri="{FF2B5EF4-FFF2-40B4-BE49-F238E27FC236}">
                <a16:creationId xmlns:a16="http://schemas.microsoft.com/office/drawing/2014/main" id="{897362CB-BB3C-A511-D929-8494848A7C54}"/>
              </a:ext>
            </a:extLst>
          </p:cNvPr>
          <p:cNvGraphicFramePr>
            <a:graphicFrameLocks noGrp="1"/>
          </p:cNvGraphicFramePr>
          <p:nvPr>
            <p:extLst>
              <p:ext uri="{D42A27DB-BD31-4B8C-83A1-F6EECF244321}">
                <p14:modId xmlns:p14="http://schemas.microsoft.com/office/powerpoint/2010/main" val="261242473"/>
              </p:ext>
            </p:extLst>
          </p:nvPr>
        </p:nvGraphicFramePr>
        <p:xfrm>
          <a:off x="385572" y="2479108"/>
          <a:ext cx="11420856" cy="4105434"/>
        </p:xfrm>
        <a:graphic>
          <a:graphicData uri="http://schemas.openxmlformats.org/drawingml/2006/table">
            <a:tbl>
              <a:tblPr firstRow="1" firstCol="1" bandRow="1">
                <a:tableStyleId>{5C22544A-7EE6-4342-B048-85BDC9FD1C3A}</a:tableStyleId>
              </a:tblPr>
              <a:tblGrid>
                <a:gridCol w="2926080">
                  <a:extLst>
                    <a:ext uri="{9D8B030D-6E8A-4147-A177-3AD203B41FA5}">
                      <a16:colId xmlns:a16="http://schemas.microsoft.com/office/drawing/2014/main" val="699427738"/>
                    </a:ext>
                  </a:extLst>
                </a:gridCol>
                <a:gridCol w="8494776">
                  <a:extLst>
                    <a:ext uri="{9D8B030D-6E8A-4147-A177-3AD203B41FA5}">
                      <a16:colId xmlns:a16="http://schemas.microsoft.com/office/drawing/2014/main" val="3913792332"/>
                    </a:ext>
                  </a:extLst>
                </a:gridCol>
              </a:tblGrid>
              <a:tr h="343964">
                <a:tc>
                  <a:txBody>
                    <a:bodyPr/>
                    <a:lstStyle/>
                    <a:p>
                      <a:pPr>
                        <a:lnSpc>
                          <a:spcPct val="107000"/>
                        </a:lnSpc>
                        <a:spcAft>
                          <a:spcPts val="800"/>
                        </a:spcAft>
                        <a:buNone/>
                      </a:pPr>
                      <a:r>
                        <a:rPr lang="it-IT" sz="1100" kern="100" dirty="0">
                          <a:effectLst/>
                        </a:rPr>
                        <a:t>Ambito</a:t>
                      </a:r>
                      <a:endParaRPr lang="it-IT" sz="11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100" kern="100" dirty="0">
                          <a:effectLst/>
                        </a:rPr>
                        <a:t>Conseguenze dell'Adesione</a:t>
                      </a:r>
                      <a:endParaRPr lang="it-IT" sz="11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696397186"/>
                  </a:ext>
                </a:extLst>
              </a:tr>
              <a:tr h="724201">
                <a:tc>
                  <a:txBody>
                    <a:bodyPr/>
                    <a:lstStyle/>
                    <a:p>
                      <a:pPr>
                        <a:lnSpc>
                          <a:spcPct val="107000"/>
                        </a:lnSpc>
                        <a:spcAft>
                          <a:spcPts val="800"/>
                        </a:spcAft>
                        <a:buNone/>
                      </a:pPr>
                      <a:r>
                        <a:rPr lang="it-IT" sz="1100" kern="100">
                          <a:effectLst/>
                        </a:rPr>
                        <a:t>Imposte sui Redditi &amp; IRAP</a:t>
                      </a:r>
                      <a:endParaRPr lang="it-IT" sz="11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Le imposte vengono liquidate sui redditi concordati preventivemente, a prescindere dal fatturato reale. Se il reddito effettivo è superiore a quello concordato, l'eccedenza non è tassata. Se è inferiore, si pagano comunque le imposte sull'importo concordato.</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306189663"/>
                  </a:ext>
                </a:extLst>
              </a:tr>
              <a:tr h="534082">
                <a:tc>
                  <a:txBody>
                    <a:bodyPr/>
                    <a:lstStyle/>
                    <a:p>
                      <a:pPr>
                        <a:lnSpc>
                          <a:spcPct val="107000"/>
                        </a:lnSpc>
                        <a:spcAft>
                          <a:spcPts val="800"/>
                        </a:spcAft>
                        <a:buNone/>
                      </a:pPr>
                      <a:r>
                        <a:rPr lang="it-IT" sz="1100" kern="100">
                          <a:effectLst/>
                        </a:rPr>
                        <a:t>Tassazione Sostitutiva (Flat Tax)</a:t>
                      </a:r>
                      <a:endParaRPr lang="it-IT" sz="11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Possibilità di applicare un'imposta sostitutiva agevolata sulla quota di reddito concordato incrementale rispetto a quello dell'anno base.</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1522844324"/>
                  </a:ext>
                </a:extLst>
              </a:tr>
              <a:tr h="534082">
                <a:tc>
                  <a:txBody>
                    <a:bodyPr/>
                    <a:lstStyle/>
                    <a:p>
                      <a:pPr>
                        <a:lnSpc>
                          <a:spcPct val="107000"/>
                        </a:lnSpc>
                        <a:spcAft>
                          <a:spcPts val="800"/>
                        </a:spcAft>
                        <a:buNone/>
                      </a:pPr>
                      <a:r>
                        <a:rPr lang="it-IT" sz="1100" kern="100">
                          <a:effectLst/>
                        </a:rPr>
                        <a:t>IVA</a:t>
                      </a:r>
                      <a:endParaRPr lang="it-IT" sz="11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Nessun effetto sull'IVA. L'imposta sul valore aggiunto continua a essere applicata e liquidata secondo le regole ordinarie e sui volumi d'affari effettivi.</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168386813"/>
                  </a:ext>
                </a:extLst>
              </a:tr>
              <a:tr h="534082">
                <a:tc>
                  <a:txBody>
                    <a:bodyPr/>
                    <a:lstStyle/>
                    <a:p>
                      <a:pPr>
                        <a:lnSpc>
                          <a:spcPct val="107000"/>
                        </a:lnSpc>
                        <a:spcAft>
                          <a:spcPts val="800"/>
                        </a:spcAft>
                        <a:buNone/>
                      </a:pPr>
                      <a:r>
                        <a:rPr lang="it-IT" sz="1100" kern="100">
                          <a:effectLst/>
                        </a:rPr>
                        <a:t>Contributi Previdenziali</a:t>
                      </a:r>
                      <a:endParaRPr lang="it-IT" sz="11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Calcolati sul reddito concordato, salva la facoltà per il contribuente di versarli sul reddito effettivo se più alto (per tutelare il proprio montante pensionistico).</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797727798"/>
                  </a:ext>
                </a:extLst>
              </a:tr>
              <a:tr h="534082">
                <a:tc>
                  <a:txBody>
                    <a:bodyPr/>
                    <a:lstStyle/>
                    <a:p>
                      <a:pPr>
                        <a:lnSpc>
                          <a:spcPct val="107000"/>
                        </a:lnSpc>
                        <a:spcAft>
                          <a:spcPts val="800"/>
                        </a:spcAft>
                        <a:buNone/>
                      </a:pPr>
                      <a:r>
                        <a:rPr lang="it-IT" sz="1100" kern="100">
                          <a:effectLst/>
                        </a:rPr>
                        <a:t>Protezione da Accertamenti</a:t>
                      </a:r>
                      <a:endParaRPr lang="it-IT" sz="11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Esclusione dagli accertamenti analitico-presuntivi e induttivi ex art. 39 DPR 600/73 per gli anni concordati.</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859735502"/>
                  </a:ext>
                </a:extLst>
              </a:tr>
              <a:tr h="534082">
                <a:tc>
                  <a:txBody>
                    <a:bodyPr/>
                    <a:lstStyle/>
                    <a:p>
                      <a:pPr>
                        <a:lnSpc>
                          <a:spcPct val="107000"/>
                        </a:lnSpc>
                        <a:spcAft>
                          <a:spcPts val="800"/>
                        </a:spcAft>
                        <a:buNone/>
                      </a:pPr>
                      <a:r>
                        <a:rPr lang="it-IT" sz="1100" kern="100">
                          <a:effectLst/>
                        </a:rPr>
                        <a:t>Benefici ISA</a:t>
                      </a:r>
                      <a:endParaRPr lang="it-IT" sz="11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Accesso diretto a tutti i benefici premiali previsti dal regime ISA (es. esonero dal visto di conformità per compensazioni di crediti).</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1551940534"/>
                  </a:ext>
                </a:extLst>
              </a:tr>
            </a:tbl>
          </a:graphicData>
        </a:graphic>
      </p:graphicFrame>
      <p:sp>
        <p:nvSpPr>
          <p:cNvPr id="9" name="CasellaDiTesto 8">
            <a:extLst>
              <a:ext uri="{FF2B5EF4-FFF2-40B4-BE49-F238E27FC236}">
                <a16:creationId xmlns:a16="http://schemas.microsoft.com/office/drawing/2014/main" id="{95E619ED-6E01-9D20-50F0-E17B8F9C709D}"/>
              </a:ext>
            </a:extLst>
          </p:cNvPr>
          <p:cNvSpPr txBox="1"/>
          <p:nvPr/>
        </p:nvSpPr>
        <p:spPr>
          <a:xfrm>
            <a:off x="385572" y="1556449"/>
            <a:ext cx="7547142" cy="748923"/>
          </a:xfrm>
          <a:prstGeom prst="rect">
            <a:avLst/>
          </a:prstGeom>
          <a:noFill/>
        </p:spPr>
        <p:txBody>
          <a:bodyPr wrap="square">
            <a:spAutoFit/>
          </a:bodyPr>
          <a:lstStyle/>
          <a:p>
            <a:pPr>
              <a:lnSpc>
                <a:spcPct val="100000"/>
              </a:lnSpc>
              <a:spcAft>
                <a:spcPts val="800"/>
              </a:spcAft>
              <a:buNone/>
            </a:pPr>
            <a:r>
              <a:rPr lang="it-IT" sz="1800" b="1" kern="100" dirty="0">
                <a:effectLst/>
                <a:latin typeface="+mn-lt"/>
                <a:ea typeface="Aptos" panose="020B0004020202020204" pitchFamily="34" charset="0"/>
                <a:cs typeface="Arial" panose="020B0604020202020204" pitchFamily="34" charset="0"/>
              </a:rPr>
              <a:t>4. Effetti dell'Adesione e Regime Premiale</a:t>
            </a:r>
            <a:endParaRPr lang="it-IT" sz="18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it-IT" sz="1800" kern="100" dirty="0">
                <a:effectLst/>
                <a:latin typeface="+mn-lt"/>
                <a:ea typeface="Aptos" panose="020B0004020202020204" pitchFamily="34" charset="0"/>
                <a:cs typeface="Arial" panose="020B0604020202020204" pitchFamily="34" charset="0"/>
              </a:rPr>
              <a:t>Aderire al CPB comporta diversi impatti sulla gestione contabile e fiscale:</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17384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B95AC-43E1-A895-346A-BB6B2F58CF42}"/>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61498768-8406-B52D-24CF-93635E9C1F76}"/>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9" name="CasellaDiTesto 8">
            <a:extLst>
              <a:ext uri="{FF2B5EF4-FFF2-40B4-BE49-F238E27FC236}">
                <a16:creationId xmlns:a16="http://schemas.microsoft.com/office/drawing/2014/main" id="{82FD0A13-2620-7EC1-4A38-F2A0CAD8F8C5}"/>
              </a:ext>
            </a:extLst>
          </p:cNvPr>
          <p:cNvSpPr txBox="1"/>
          <p:nvPr/>
        </p:nvSpPr>
        <p:spPr>
          <a:xfrm>
            <a:off x="897636" y="2013649"/>
            <a:ext cx="9709404" cy="3477875"/>
          </a:xfrm>
          <a:prstGeom prst="rect">
            <a:avLst/>
          </a:prstGeom>
          <a:noFill/>
        </p:spPr>
        <p:txBody>
          <a:bodyPr wrap="square">
            <a:spAutoFit/>
          </a:bodyPr>
          <a:lstStyle/>
          <a:p>
            <a:r>
              <a:rPr lang="it-IT" sz="2000" b="1" dirty="0">
                <a:solidFill>
                  <a:schemeClr val="bg2">
                    <a:lumMod val="25000"/>
                  </a:schemeClr>
                </a:solidFill>
              </a:rPr>
              <a:t>5. Cessazione e Decadenza</a:t>
            </a:r>
          </a:p>
          <a:p>
            <a:endParaRPr lang="it-IT" sz="2000" dirty="0">
              <a:solidFill>
                <a:schemeClr val="bg2">
                  <a:lumMod val="25000"/>
                </a:schemeClr>
              </a:solidFill>
            </a:endParaRPr>
          </a:p>
          <a:p>
            <a:pPr lvl="0"/>
            <a:r>
              <a:rPr lang="it-IT" sz="2000" b="1" dirty="0">
                <a:solidFill>
                  <a:schemeClr val="bg2">
                    <a:lumMod val="25000"/>
                  </a:schemeClr>
                </a:solidFill>
              </a:rPr>
              <a:t>Cessazione naturale:</a:t>
            </a:r>
            <a:r>
              <a:rPr lang="it-IT" sz="2000" dirty="0">
                <a:solidFill>
                  <a:schemeClr val="bg2">
                    <a:lumMod val="25000"/>
                  </a:schemeClr>
                </a:solidFill>
              </a:rPr>
              <a:t> Il concordato cessa i suoi effetti in presenza di eventi straordinari (es. cessazione dell'attività, modifiche sostanziali dell'attività svolta) o in caso di eventi eccezionali che determinino una contrazione del reddito effettivo superiore alle determinate soglie percentuali (es. oltre il 30%-50% a causa di eventi imprevedibili).</a:t>
            </a:r>
          </a:p>
          <a:p>
            <a:pPr lvl="0"/>
            <a:endParaRPr lang="it-IT" sz="2000" dirty="0">
              <a:solidFill>
                <a:schemeClr val="bg2">
                  <a:lumMod val="25000"/>
                </a:schemeClr>
              </a:solidFill>
            </a:endParaRPr>
          </a:p>
          <a:p>
            <a:pPr lvl="0"/>
            <a:r>
              <a:rPr lang="it-IT" sz="2000" b="1" dirty="0">
                <a:solidFill>
                  <a:schemeClr val="bg2">
                    <a:lumMod val="25000"/>
                  </a:schemeClr>
                </a:solidFill>
              </a:rPr>
              <a:t>Decadenza:</a:t>
            </a:r>
            <a:r>
              <a:rPr lang="it-IT" sz="2000" dirty="0">
                <a:solidFill>
                  <a:schemeClr val="bg2">
                    <a:lumMod val="25000"/>
                  </a:schemeClr>
                </a:solidFill>
              </a:rPr>
              <a:t> Interviene in caso di comportamenti illeciti o gravi irregolarità (dichiarazioni infedeli, emersione di ricavi omessi oltre il 30%, violazioni delle norme sulla fatturazione o mancato versamento delle imposte). In caso di decadenza, si perde la protezione dagli accertamenti e il Fisco recupera le imposte sul reddito effettivo se superiore. </a:t>
            </a:r>
          </a:p>
        </p:txBody>
      </p:sp>
    </p:spTree>
    <p:extLst>
      <p:ext uri="{BB962C8B-B14F-4D97-AF65-F5344CB8AC3E}">
        <p14:creationId xmlns:p14="http://schemas.microsoft.com/office/powerpoint/2010/main" val="779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44E8B-517B-AEAF-929D-8BA0B1ABB09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CBED4A44-8302-5DE3-8B74-28034147D37C}"/>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9" name="CasellaDiTesto 8">
            <a:extLst>
              <a:ext uri="{FF2B5EF4-FFF2-40B4-BE49-F238E27FC236}">
                <a16:creationId xmlns:a16="http://schemas.microsoft.com/office/drawing/2014/main" id="{A0EDAC6D-2B10-E6A0-98F0-4742E080E87B}"/>
              </a:ext>
            </a:extLst>
          </p:cNvPr>
          <p:cNvSpPr txBox="1"/>
          <p:nvPr/>
        </p:nvSpPr>
        <p:spPr>
          <a:xfrm>
            <a:off x="1098804" y="2233105"/>
            <a:ext cx="9709404" cy="4462760"/>
          </a:xfrm>
          <a:prstGeom prst="rect">
            <a:avLst/>
          </a:prstGeom>
          <a:noFill/>
        </p:spPr>
        <p:txBody>
          <a:bodyPr wrap="square">
            <a:spAutoFit/>
          </a:bodyPr>
          <a:lstStyle/>
          <a:p>
            <a:pPr algn="r"/>
            <a:r>
              <a:rPr lang="it-IT" sz="2400" b="1" dirty="0">
                <a:solidFill>
                  <a:schemeClr val="bg2">
                    <a:lumMod val="25000"/>
                  </a:schemeClr>
                </a:solidFill>
              </a:rPr>
              <a:t>QUANTI CONTRIBUENTI HANNO ADERITO?</a:t>
            </a:r>
          </a:p>
          <a:p>
            <a:endParaRPr lang="it-IT" sz="2000" dirty="0">
              <a:solidFill>
                <a:schemeClr val="bg2">
                  <a:lumMod val="25000"/>
                </a:schemeClr>
              </a:solidFill>
            </a:endParaRPr>
          </a:p>
          <a:p>
            <a:r>
              <a:rPr lang="it-IT" sz="2000" dirty="0">
                <a:solidFill>
                  <a:schemeClr val="bg2">
                    <a:lumMod val="25000"/>
                  </a:schemeClr>
                </a:solidFill>
              </a:rPr>
              <a:t>Per la finestra di adesione relativa al biennio </a:t>
            </a:r>
            <a:r>
              <a:rPr lang="it-IT" sz="2000" b="1" dirty="0">
                <a:solidFill>
                  <a:schemeClr val="bg2">
                    <a:lumMod val="25000"/>
                  </a:schemeClr>
                </a:solidFill>
              </a:rPr>
              <a:t>2025-2026</a:t>
            </a:r>
            <a:r>
              <a:rPr lang="it-IT" sz="2000" dirty="0">
                <a:solidFill>
                  <a:schemeClr val="bg2">
                    <a:lumMod val="25000"/>
                  </a:schemeClr>
                </a:solidFill>
              </a:rPr>
              <a:t> (con termine di presentazione fissato al 30 settembre 2025), i dati relativi alle adesioni e al totale della platea dei contribuenti evidenziano i seguenti dati: </a:t>
            </a:r>
          </a:p>
          <a:p>
            <a:endParaRPr lang="it-IT" sz="2000" dirty="0">
              <a:solidFill>
                <a:schemeClr val="bg2">
                  <a:lumMod val="25000"/>
                </a:schemeClr>
              </a:solidFill>
            </a:endParaRPr>
          </a:p>
          <a:p>
            <a:r>
              <a:rPr lang="it-IT" sz="2000" b="1" dirty="0">
                <a:solidFill>
                  <a:schemeClr val="bg2">
                    <a:lumMod val="25000"/>
                  </a:schemeClr>
                </a:solidFill>
              </a:rPr>
              <a:t>1. I Numeri del Concordato 2025-2026 </a:t>
            </a:r>
            <a:endParaRPr lang="it-IT" sz="2000" dirty="0">
              <a:solidFill>
                <a:schemeClr val="bg2">
                  <a:lumMod val="25000"/>
                </a:schemeClr>
              </a:solidFill>
            </a:endParaRPr>
          </a:p>
          <a:p>
            <a:pPr lvl="0"/>
            <a:r>
              <a:rPr lang="it-IT" sz="2000" b="1" dirty="0">
                <a:solidFill>
                  <a:schemeClr val="bg2">
                    <a:lumMod val="25000"/>
                  </a:schemeClr>
                </a:solidFill>
              </a:rPr>
              <a:t>Adesioni nel 2025:</a:t>
            </a:r>
            <a:r>
              <a:rPr lang="it-IT" sz="2000" dirty="0">
                <a:solidFill>
                  <a:schemeClr val="bg2">
                    <a:lumMod val="25000"/>
                  </a:schemeClr>
                </a:solidFill>
              </a:rPr>
              <a:t> Hanno aderito circa </a:t>
            </a:r>
            <a:r>
              <a:rPr lang="it-IT" sz="2000" b="1" dirty="0">
                <a:solidFill>
                  <a:schemeClr val="bg2">
                    <a:lumMod val="25000"/>
                  </a:schemeClr>
                </a:solidFill>
              </a:rPr>
              <a:t>55.000 contribuenti</a:t>
            </a:r>
            <a:r>
              <a:rPr lang="it-IT" sz="2000" dirty="0">
                <a:solidFill>
                  <a:schemeClr val="bg2">
                    <a:lumMod val="25000"/>
                  </a:schemeClr>
                </a:solidFill>
              </a:rPr>
              <a:t> (stime di settore basate sulle rilevazioni di fine finestra tributaria indicano un range compreso tra 40.000 e 55.000 soggetti). </a:t>
            </a:r>
          </a:p>
          <a:p>
            <a:pPr lvl="0"/>
            <a:r>
              <a:rPr lang="it-IT" sz="2000" b="1" dirty="0">
                <a:solidFill>
                  <a:schemeClr val="bg2">
                    <a:lumMod val="25000"/>
                  </a:schemeClr>
                </a:solidFill>
              </a:rPr>
              <a:t>Platea potenziale specifica (Partite IVA / ISA):</a:t>
            </a:r>
            <a:r>
              <a:rPr lang="it-IT" sz="2000" dirty="0">
                <a:solidFill>
                  <a:schemeClr val="bg2">
                    <a:lumMod val="25000"/>
                  </a:schemeClr>
                </a:solidFill>
              </a:rPr>
              <a:t> La platea a cui era rivolta la finestra 2025 era composta da circa </a:t>
            </a:r>
            <a:r>
              <a:rPr lang="it-IT" sz="2000" b="1" dirty="0">
                <a:solidFill>
                  <a:schemeClr val="bg2">
                    <a:lumMod val="25000"/>
                  </a:schemeClr>
                </a:solidFill>
              </a:rPr>
              <a:t>2,2 milioni di contribuenti ISA</a:t>
            </a:r>
            <a:r>
              <a:rPr lang="it-IT" sz="2000" dirty="0">
                <a:solidFill>
                  <a:schemeClr val="bg2">
                    <a:lumMod val="25000"/>
                  </a:schemeClr>
                </a:solidFill>
              </a:rPr>
              <a:t> (coloro che non avevano già aderito nell'edizione del 2024). </a:t>
            </a:r>
          </a:p>
          <a:p>
            <a:pPr lvl="0"/>
            <a:r>
              <a:rPr lang="it-IT" sz="2000" b="1" dirty="0">
                <a:solidFill>
                  <a:schemeClr val="bg2">
                    <a:lumMod val="25000"/>
                  </a:schemeClr>
                </a:solidFill>
              </a:rPr>
              <a:t>Percentuale sulla platea target:</a:t>
            </a:r>
            <a:r>
              <a:rPr lang="it-IT" sz="2000" dirty="0">
                <a:solidFill>
                  <a:schemeClr val="bg2">
                    <a:lumMod val="25000"/>
                  </a:schemeClr>
                </a:solidFill>
              </a:rPr>
              <a:t> L'adesione del 2025 si è attestata attorno al </a:t>
            </a:r>
            <a:r>
              <a:rPr lang="it-IT" sz="2000" b="1" dirty="0">
                <a:solidFill>
                  <a:schemeClr val="bg2">
                    <a:lumMod val="25000"/>
                  </a:schemeClr>
                </a:solidFill>
              </a:rPr>
              <a:t>2,5% - 10%</a:t>
            </a:r>
            <a:r>
              <a:rPr lang="it-IT" sz="2000" dirty="0">
                <a:solidFill>
                  <a:schemeClr val="bg2">
                    <a:lumMod val="25000"/>
                  </a:schemeClr>
                </a:solidFill>
              </a:rPr>
              <a:t> dei potenziali fruitori rimanenti.</a:t>
            </a:r>
          </a:p>
          <a:p>
            <a:endParaRPr lang="it-IT" sz="2000" dirty="0">
              <a:solidFill>
                <a:schemeClr val="bg2">
                  <a:lumMod val="25000"/>
                </a:schemeClr>
              </a:solidFill>
            </a:endParaRPr>
          </a:p>
        </p:txBody>
      </p:sp>
    </p:spTree>
    <p:extLst>
      <p:ext uri="{BB962C8B-B14F-4D97-AF65-F5344CB8AC3E}">
        <p14:creationId xmlns:p14="http://schemas.microsoft.com/office/powerpoint/2010/main" val="3150266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6318E-A51C-1156-3C69-E1D287DD331C}"/>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FA7165B0-8349-B484-7F69-95AD52F2F6BF}"/>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1C6A3999-D481-F3B6-AE5F-8538B46155DF}"/>
              </a:ext>
            </a:extLst>
          </p:cNvPr>
          <p:cNvGraphicFramePr>
            <a:graphicFrameLocks noGrp="1"/>
          </p:cNvGraphicFramePr>
          <p:nvPr>
            <p:extLst>
              <p:ext uri="{D42A27DB-BD31-4B8C-83A1-F6EECF244321}">
                <p14:modId xmlns:p14="http://schemas.microsoft.com/office/powerpoint/2010/main" val="2289356574"/>
              </p:ext>
            </p:extLst>
          </p:nvPr>
        </p:nvGraphicFramePr>
        <p:xfrm>
          <a:off x="602678" y="3429000"/>
          <a:ext cx="10982325" cy="2029841"/>
        </p:xfrm>
        <a:graphic>
          <a:graphicData uri="http://schemas.openxmlformats.org/drawingml/2006/table">
            <a:tbl>
              <a:tblPr firstRow="1" firstCol="1" bandRow="1">
                <a:tableStyleId>{5C22544A-7EE6-4342-B048-85BDC9FD1C3A}</a:tableStyleId>
              </a:tblPr>
              <a:tblGrid>
                <a:gridCol w="4088194">
                  <a:extLst>
                    <a:ext uri="{9D8B030D-6E8A-4147-A177-3AD203B41FA5}">
                      <a16:colId xmlns:a16="http://schemas.microsoft.com/office/drawing/2014/main" val="1231279535"/>
                    </a:ext>
                  </a:extLst>
                </a:gridCol>
                <a:gridCol w="3538728">
                  <a:extLst>
                    <a:ext uri="{9D8B030D-6E8A-4147-A177-3AD203B41FA5}">
                      <a16:colId xmlns:a16="http://schemas.microsoft.com/office/drawing/2014/main" val="3126742263"/>
                    </a:ext>
                  </a:extLst>
                </a:gridCol>
                <a:gridCol w="3355403">
                  <a:extLst>
                    <a:ext uri="{9D8B030D-6E8A-4147-A177-3AD203B41FA5}">
                      <a16:colId xmlns:a16="http://schemas.microsoft.com/office/drawing/2014/main" val="4062608248"/>
                    </a:ext>
                  </a:extLst>
                </a:gridCol>
              </a:tblGrid>
              <a:tr h="0">
                <a:tc>
                  <a:txBody>
                    <a:bodyPr/>
                    <a:lstStyle/>
                    <a:p>
                      <a:pPr>
                        <a:lnSpc>
                          <a:spcPct val="107000"/>
                        </a:lnSpc>
                        <a:spcAft>
                          <a:spcPts val="800"/>
                        </a:spcAft>
                        <a:buNone/>
                      </a:pPr>
                      <a:r>
                        <a:rPr lang="it-IT" sz="1800" kern="100" dirty="0">
                          <a:effectLst/>
                        </a:rPr>
                        <a:t>Categoria</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a:effectLst/>
                        </a:rPr>
                        <a:t>Numero di Contribuenti</a:t>
                      </a:r>
                      <a:endParaRPr lang="it-IT" sz="18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a:effectLst/>
                        </a:rPr>
                        <a:t>% Adesioni al CPB 2025</a:t>
                      </a:r>
                      <a:endParaRPr lang="it-IT" sz="18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1463748000"/>
                  </a:ext>
                </a:extLst>
              </a:tr>
              <a:tr h="0">
                <a:tc>
                  <a:txBody>
                    <a:bodyPr/>
                    <a:lstStyle/>
                    <a:p>
                      <a:pPr>
                        <a:lnSpc>
                          <a:spcPct val="107000"/>
                        </a:lnSpc>
                        <a:spcAft>
                          <a:spcPts val="800"/>
                        </a:spcAft>
                        <a:buNone/>
                      </a:pPr>
                      <a:r>
                        <a:rPr lang="it-IT" sz="1800" kern="100" dirty="0">
                          <a:effectLst/>
                        </a:rPr>
                        <a:t>Totale Contribuenti Italiani (IRPEF)</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a:effectLst/>
                        </a:rPr>
                        <a:t>~42 milioni (compresi dipendenti e pensionati)</a:t>
                      </a:r>
                      <a:endParaRPr lang="it-IT" sz="18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dirty="0">
                          <a:effectLst/>
                        </a:rPr>
                        <a:t>~0,13%</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44791728"/>
                  </a:ext>
                </a:extLst>
              </a:tr>
              <a:tr h="0">
                <a:tc>
                  <a:txBody>
                    <a:bodyPr/>
                    <a:lstStyle/>
                    <a:p>
                      <a:pPr>
                        <a:lnSpc>
                          <a:spcPct val="107000"/>
                        </a:lnSpc>
                        <a:spcAft>
                          <a:spcPts val="800"/>
                        </a:spcAft>
                        <a:buNone/>
                      </a:pPr>
                      <a:r>
                        <a:rPr lang="it-IT" sz="1800" kern="100" dirty="0">
                          <a:effectLst/>
                        </a:rPr>
                        <a:t>Totale Partite IVA / Imprese e Autonomi</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dirty="0">
                          <a:effectLst/>
                        </a:rPr>
                        <a:t>~4,5 milioni (ISA + Forfettari)</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a:effectLst/>
                        </a:rPr>
                        <a:t>~1,2%</a:t>
                      </a:r>
                      <a:endParaRPr lang="it-IT" sz="18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591330643"/>
                  </a:ext>
                </a:extLst>
              </a:tr>
              <a:tr h="0">
                <a:tc>
                  <a:txBody>
                    <a:bodyPr/>
                    <a:lstStyle/>
                    <a:p>
                      <a:pPr>
                        <a:lnSpc>
                          <a:spcPct val="107000"/>
                        </a:lnSpc>
                        <a:spcAft>
                          <a:spcPts val="800"/>
                        </a:spcAft>
                        <a:buNone/>
                      </a:pPr>
                      <a:r>
                        <a:rPr lang="it-IT" sz="1800" kern="100">
                          <a:effectLst/>
                        </a:rPr>
                        <a:t>Platea Potenziale ISA finestra 2025</a:t>
                      </a:r>
                      <a:endParaRPr lang="it-IT" sz="18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dirty="0">
                          <a:effectLst/>
                        </a:rPr>
                        <a:t>~2,2 milioni</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800" kern="100" dirty="0">
                          <a:effectLst/>
                        </a:rPr>
                        <a:t>~2,5%</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58286057"/>
                  </a:ext>
                </a:extLst>
              </a:tr>
            </a:tbl>
          </a:graphicData>
        </a:graphic>
      </p:graphicFrame>
      <p:sp>
        <p:nvSpPr>
          <p:cNvPr id="5" name="CasellaDiTesto 4">
            <a:extLst>
              <a:ext uri="{FF2B5EF4-FFF2-40B4-BE49-F238E27FC236}">
                <a16:creationId xmlns:a16="http://schemas.microsoft.com/office/drawing/2014/main" id="{D243CBC7-DBE4-1CBA-ADE0-2BBF18C4728C}"/>
              </a:ext>
            </a:extLst>
          </p:cNvPr>
          <p:cNvSpPr txBox="1"/>
          <p:nvPr/>
        </p:nvSpPr>
        <p:spPr>
          <a:xfrm>
            <a:off x="940562" y="2089077"/>
            <a:ext cx="10306558" cy="1128514"/>
          </a:xfrm>
          <a:prstGeom prst="rect">
            <a:avLst/>
          </a:prstGeom>
          <a:noFill/>
        </p:spPr>
        <p:txBody>
          <a:bodyPr wrap="square">
            <a:spAutoFit/>
          </a:bodyPr>
          <a:lstStyle/>
          <a:p>
            <a:pPr>
              <a:lnSpc>
                <a:spcPct val="100000"/>
              </a:lnSpc>
              <a:spcAft>
                <a:spcPts val="800"/>
              </a:spcAft>
              <a:buNone/>
            </a:pPr>
            <a:r>
              <a:rPr lang="it-IT" sz="1800" b="1" kern="100" dirty="0">
                <a:effectLst/>
                <a:latin typeface="+mn-lt"/>
                <a:ea typeface="Aptos" panose="020B0004020202020204" pitchFamily="34" charset="0"/>
                <a:cs typeface="Arial" panose="020B0604020202020204" pitchFamily="34" charset="0"/>
              </a:rPr>
              <a:t>2. Contesto e Totale dei Contribuenti Italiani</a:t>
            </a:r>
            <a:endParaRPr lang="it-IT" sz="18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it-IT" sz="1800" kern="100" dirty="0">
                <a:effectLst/>
                <a:latin typeface="+mn-lt"/>
                <a:ea typeface="Aptos" panose="020B0004020202020204" pitchFamily="34" charset="0"/>
                <a:cs typeface="Arial" panose="020B0604020202020204" pitchFamily="34" charset="0"/>
              </a:rPr>
              <a:t>Se si confronta il dato con la totalità dei contribuenti in Italia per contestualizzare la portata della misura:</a:t>
            </a:r>
          </a:p>
          <a:p>
            <a:pPr>
              <a:lnSpc>
                <a:spcPct val="100000"/>
              </a:lnSpc>
              <a:spcAft>
                <a:spcPts val="800"/>
              </a:spcAft>
              <a:buNone/>
            </a:pPr>
            <a:r>
              <a:rPr lang="it-IT" sz="1800" b="1" kern="100" dirty="0">
                <a:effectLst/>
                <a:latin typeface="+mn-lt"/>
                <a:ea typeface="Aptos" panose="020B0004020202020204" pitchFamily="34" charset="0"/>
                <a:cs typeface="Arial" panose="020B0604020202020204" pitchFamily="34" charset="0"/>
              </a:rPr>
              <a:t> </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74681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3194A-4BFA-D95D-C487-B70512DA1D98}"/>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346EF2C9-BBF8-4468-AC9F-0F199444D82B}"/>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0C71FC09-1D07-8418-66C3-B3BE0F8C223F}"/>
              </a:ext>
            </a:extLst>
          </p:cNvPr>
          <p:cNvSpPr txBox="1"/>
          <p:nvPr/>
        </p:nvSpPr>
        <p:spPr>
          <a:xfrm>
            <a:off x="940562" y="2089077"/>
            <a:ext cx="10306558" cy="3477875"/>
          </a:xfrm>
          <a:prstGeom prst="rect">
            <a:avLst/>
          </a:prstGeom>
          <a:noFill/>
        </p:spPr>
        <p:txBody>
          <a:bodyPr wrap="square">
            <a:spAutoFit/>
          </a:bodyPr>
          <a:lstStyle/>
          <a:p>
            <a:pPr algn="just"/>
            <a:r>
              <a:rPr lang="it-IT" sz="2000" b="1" dirty="0">
                <a:solidFill>
                  <a:schemeClr val="bg2">
                    <a:lumMod val="25000"/>
                  </a:schemeClr>
                </a:solidFill>
              </a:rPr>
              <a:t>3. Considerazioni sul Dato Complessivo</a:t>
            </a:r>
          </a:p>
          <a:p>
            <a:pPr algn="just"/>
            <a:endParaRPr lang="it-IT" sz="2000" dirty="0">
              <a:solidFill>
                <a:schemeClr val="bg2">
                  <a:lumMod val="25000"/>
                </a:schemeClr>
              </a:solidFill>
            </a:endParaRPr>
          </a:p>
          <a:p>
            <a:pPr lvl="0" algn="just"/>
            <a:r>
              <a:rPr lang="it-IT" sz="2000" b="1" dirty="0">
                <a:solidFill>
                  <a:schemeClr val="bg2">
                    <a:lumMod val="25000"/>
                  </a:schemeClr>
                </a:solidFill>
              </a:rPr>
              <a:t>Adesioni cumulate (2024 + 2025):</a:t>
            </a:r>
            <a:r>
              <a:rPr lang="it-IT" sz="2000" dirty="0">
                <a:solidFill>
                  <a:schemeClr val="bg2">
                    <a:lumMod val="25000"/>
                  </a:schemeClr>
                </a:solidFill>
              </a:rPr>
              <a:t> Sommando le circa 461.000 adesioni ottenute nella prima tornata del biennio precedente (2024) ai circa 55.000 soggetti del 2025, il totale cumulato delle Partite IVA che hanno accettato il concordato preventivo ha raggiunto circa </a:t>
            </a:r>
            <a:r>
              <a:rPr lang="it-IT" sz="2000" b="1" dirty="0">
                <a:solidFill>
                  <a:schemeClr val="bg2">
                    <a:lumMod val="25000"/>
                  </a:schemeClr>
                </a:solidFill>
              </a:rPr>
              <a:t>515.000 contribuenti</a:t>
            </a:r>
            <a:r>
              <a:rPr lang="it-IT" sz="2000" dirty="0">
                <a:solidFill>
                  <a:schemeClr val="bg2">
                    <a:lumMod val="25000"/>
                  </a:schemeClr>
                </a:solidFill>
              </a:rPr>
              <a:t>, pari a poco meno del </a:t>
            </a:r>
            <a:r>
              <a:rPr lang="it-IT" sz="2000" b="1" dirty="0">
                <a:solidFill>
                  <a:schemeClr val="bg2">
                    <a:lumMod val="25000"/>
                  </a:schemeClr>
                </a:solidFill>
              </a:rPr>
              <a:t>19%</a:t>
            </a:r>
            <a:r>
              <a:rPr lang="it-IT" sz="2000" dirty="0">
                <a:solidFill>
                  <a:schemeClr val="bg2">
                    <a:lumMod val="25000"/>
                  </a:schemeClr>
                </a:solidFill>
              </a:rPr>
              <a:t> della platea complessiva di riferimento degli ISA.</a:t>
            </a:r>
          </a:p>
          <a:p>
            <a:pPr lvl="0" algn="just"/>
            <a:endParaRPr lang="it-IT" sz="2000" dirty="0">
              <a:solidFill>
                <a:schemeClr val="bg2">
                  <a:lumMod val="25000"/>
                </a:schemeClr>
              </a:solidFill>
            </a:endParaRPr>
          </a:p>
          <a:p>
            <a:pPr lvl="0" algn="just"/>
            <a:r>
              <a:rPr lang="it-IT" sz="2000" b="1" dirty="0">
                <a:solidFill>
                  <a:schemeClr val="bg2">
                    <a:lumMod val="25000"/>
                  </a:schemeClr>
                </a:solidFill>
              </a:rPr>
              <a:t>Lavoratori Dipendenti e Pensionati:</a:t>
            </a:r>
            <a:r>
              <a:rPr lang="it-IT" sz="2000" dirty="0">
                <a:solidFill>
                  <a:schemeClr val="bg2">
                    <a:lumMod val="25000"/>
                  </a:schemeClr>
                </a:solidFill>
              </a:rPr>
              <a:t> Va ricordato che il Concordato Preventivo Biennale è uno strumento </a:t>
            </a:r>
            <a:r>
              <a:rPr lang="it-IT" sz="2000" b="1" dirty="0">
                <a:solidFill>
                  <a:schemeClr val="bg2">
                    <a:lumMod val="25000"/>
                  </a:schemeClr>
                </a:solidFill>
              </a:rPr>
              <a:t>riservato esclusivamente ai titolari di partita IVA</a:t>
            </a:r>
            <a:r>
              <a:rPr lang="it-IT" sz="2000" dirty="0">
                <a:solidFill>
                  <a:schemeClr val="bg2">
                    <a:lumMod val="25000"/>
                  </a:schemeClr>
                </a:solidFill>
              </a:rPr>
              <a:t> (imprese e lavoratori autonomi), ed è quindi del tutto inaccessibile per la maggioranza assoluta dei contribuenti italiani (composta da lavoratori dipendenti e pensionati).</a:t>
            </a:r>
          </a:p>
        </p:txBody>
      </p:sp>
    </p:spTree>
    <p:extLst>
      <p:ext uri="{BB962C8B-B14F-4D97-AF65-F5344CB8AC3E}">
        <p14:creationId xmlns:p14="http://schemas.microsoft.com/office/powerpoint/2010/main" val="1626952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5C602-D735-7766-66C9-F017AB4F8C18}"/>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C1FCA6C3-6CF6-581B-7D89-343FE606EE0B}"/>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36EAE546-6428-57AB-BC7C-C64F3DF0460F}"/>
              </a:ext>
            </a:extLst>
          </p:cNvPr>
          <p:cNvSpPr txBox="1"/>
          <p:nvPr/>
        </p:nvSpPr>
        <p:spPr>
          <a:xfrm>
            <a:off x="1056767" y="3204645"/>
            <a:ext cx="10306558" cy="892552"/>
          </a:xfrm>
          <a:prstGeom prst="rect">
            <a:avLst/>
          </a:prstGeom>
          <a:noFill/>
        </p:spPr>
        <p:txBody>
          <a:bodyPr wrap="square">
            <a:spAutoFit/>
          </a:bodyPr>
          <a:lstStyle/>
          <a:p>
            <a:pPr algn="just"/>
            <a:r>
              <a:rPr lang="it-IT" sz="3200" b="1" dirty="0"/>
              <a:t>Pacchetto di agevolazioni e scudi fiscali previsti per chi aderisce</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1448393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76724-141C-26B2-9262-6CE13D2C574B}"/>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D638F575-C8B1-E427-90CD-5D5D94A5A373}"/>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8547A257-1B44-EC0C-18BF-B4E97165DDFE}"/>
              </a:ext>
            </a:extLst>
          </p:cNvPr>
          <p:cNvSpPr txBox="1"/>
          <p:nvPr/>
        </p:nvSpPr>
        <p:spPr>
          <a:xfrm>
            <a:off x="768985" y="1695885"/>
            <a:ext cx="10306558" cy="4462760"/>
          </a:xfrm>
          <a:prstGeom prst="rect">
            <a:avLst/>
          </a:prstGeom>
          <a:noFill/>
        </p:spPr>
        <p:txBody>
          <a:bodyPr wrap="square">
            <a:spAutoFit/>
          </a:bodyPr>
          <a:lstStyle/>
          <a:p>
            <a:pPr marL="457200" indent="-457200" algn="just">
              <a:buAutoNum type="arabicPeriod"/>
            </a:pPr>
            <a:r>
              <a:rPr lang="it-IT" sz="2400" b="1" dirty="0">
                <a:solidFill>
                  <a:schemeClr val="bg2">
                    <a:lumMod val="25000"/>
                  </a:schemeClr>
                </a:solidFill>
              </a:rPr>
              <a:t>Blocco e Protezione dagli Accertamenti Fiscali</a:t>
            </a:r>
          </a:p>
          <a:p>
            <a:pPr marL="457200" indent="-457200" algn="just">
              <a:buAutoNum type="arabicPeriod"/>
            </a:pPr>
            <a:endParaRPr lang="it-IT" sz="2400" dirty="0">
              <a:solidFill>
                <a:schemeClr val="bg2">
                  <a:lumMod val="25000"/>
                </a:schemeClr>
              </a:solidFill>
            </a:endParaRPr>
          </a:p>
          <a:p>
            <a:pPr algn="just"/>
            <a:r>
              <a:rPr lang="it-IT" sz="2400" dirty="0">
                <a:solidFill>
                  <a:schemeClr val="bg2">
                    <a:lumMod val="25000"/>
                  </a:schemeClr>
                </a:solidFill>
              </a:rPr>
              <a:t>È il principale "scudo" dello strumento. Per gli anni oggetto di concordato:</a:t>
            </a:r>
          </a:p>
          <a:p>
            <a:pPr algn="just"/>
            <a:endParaRPr lang="it-IT" sz="2400" dirty="0">
              <a:solidFill>
                <a:schemeClr val="bg2">
                  <a:lumMod val="25000"/>
                </a:schemeClr>
              </a:solidFill>
            </a:endParaRPr>
          </a:p>
          <a:p>
            <a:pPr lvl="0" algn="just"/>
            <a:r>
              <a:rPr lang="it-IT" sz="2400" b="1" dirty="0">
                <a:solidFill>
                  <a:schemeClr val="bg2">
                    <a:lumMod val="25000"/>
                  </a:schemeClr>
                </a:solidFill>
              </a:rPr>
              <a:t>Niente accertamenti analitico-presuntivi:</a:t>
            </a:r>
            <a:r>
              <a:rPr lang="it-IT" sz="2400" dirty="0">
                <a:solidFill>
                  <a:schemeClr val="bg2">
                    <a:lumMod val="25000"/>
                  </a:schemeClr>
                </a:solidFill>
              </a:rPr>
              <a:t> L'Agenzia delle Entrate </a:t>
            </a:r>
            <a:r>
              <a:rPr lang="it-IT" sz="2400" b="1" dirty="0">
                <a:solidFill>
                  <a:schemeClr val="bg2">
                    <a:lumMod val="25000"/>
                  </a:schemeClr>
                </a:solidFill>
              </a:rPr>
              <a:t>non può effettuare accertamenti</a:t>
            </a:r>
            <a:r>
              <a:rPr lang="it-IT" sz="2400" dirty="0">
                <a:solidFill>
                  <a:schemeClr val="bg2">
                    <a:lumMod val="25000"/>
                  </a:schemeClr>
                </a:solidFill>
              </a:rPr>
              <a:t> basati su presunzioni (ex art. 39, comma 1, lett. d, D.P.R. 600/1973) né accertamenti induttivi.</a:t>
            </a:r>
          </a:p>
          <a:p>
            <a:pPr lvl="0" algn="just"/>
            <a:endParaRPr lang="it-IT" sz="2400" dirty="0">
              <a:solidFill>
                <a:schemeClr val="bg2">
                  <a:lumMod val="25000"/>
                </a:schemeClr>
              </a:solidFill>
            </a:endParaRPr>
          </a:p>
          <a:p>
            <a:pPr lvl="0" algn="just"/>
            <a:r>
              <a:rPr lang="it-IT" sz="2400" b="1" dirty="0">
                <a:solidFill>
                  <a:schemeClr val="bg2">
                    <a:lumMod val="25000"/>
                  </a:schemeClr>
                </a:solidFill>
              </a:rPr>
              <a:t>Certezza del debito fiscale:</a:t>
            </a:r>
            <a:r>
              <a:rPr lang="it-IT" sz="2400" dirty="0">
                <a:solidFill>
                  <a:schemeClr val="bg2">
                    <a:lumMod val="25000"/>
                  </a:schemeClr>
                </a:solidFill>
              </a:rPr>
              <a:t> Salvo frodi, reati o violazioni gravi (es. omessa fatturazione oltre certe soglie), l'importo delle imposte sui redditi dovute rimane congelato su quanto concordato.</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3497408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EF5E1-F6D2-5DB9-75A9-D09F8635FC7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D81842F3-D3B7-2603-460F-7FF4E4FB2E6C}"/>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32850865-CBA9-E26D-DD86-5A2F85552E60}"/>
              </a:ext>
            </a:extLst>
          </p:cNvPr>
          <p:cNvSpPr txBox="1"/>
          <p:nvPr/>
        </p:nvSpPr>
        <p:spPr>
          <a:xfrm>
            <a:off x="750697" y="2367171"/>
            <a:ext cx="10306558" cy="2554545"/>
          </a:xfrm>
          <a:prstGeom prst="rect">
            <a:avLst/>
          </a:prstGeom>
          <a:noFill/>
        </p:spPr>
        <p:txBody>
          <a:bodyPr wrap="square">
            <a:spAutoFit/>
          </a:bodyPr>
          <a:lstStyle/>
          <a:p>
            <a:r>
              <a:rPr lang="it-IT" sz="2800" b="1" dirty="0">
                <a:solidFill>
                  <a:schemeClr val="bg2">
                    <a:lumMod val="25000"/>
                  </a:schemeClr>
                </a:solidFill>
              </a:rPr>
              <a:t>2. Esenzione Fiscale sui Redditi Extra</a:t>
            </a:r>
          </a:p>
          <a:p>
            <a:endParaRPr lang="it-IT" sz="2800" b="1" dirty="0">
              <a:solidFill>
                <a:schemeClr val="bg2">
                  <a:lumMod val="25000"/>
                </a:schemeClr>
              </a:solidFill>
            </a:endParaRPr>
          </a:p>
          <a:p>
            <a:pPr lvl="0"/>
            <a:r>
              <a:rPr lang="it-IT" sz="2800" dirty="0">
                <a:solidFill>
                  <a:schemeClr val="bg2">
                    <a:lumMod val="25000"/>
                  </a:schemeClr>
                </a:solidFill>
              </a:rPr>
              <a:t>Se durante il biennio l’attività fattura e produce un reddito superiore a quanto concordato con il Fisco, </a:t>
            </a:r>
            <a:r>
              <a:rPr lang="it-IT" sz="2800" b="1" dirty="0">
                <a:solidFill>
                  <a:schemeClr val="bg2">
                    <a:lumMod val="25000"/>
                  </a:schemeClr>
                </a:solidFill>
              </a:rPr>
              <a:t>il maggior reddito effettivo non viene tassato, </a:t>
            </a:r>
            <a:r>
              <a:rPr lang="it-IT" sz="2800" dirty="0">
                <a:solidFill>
                  <a:schemeClr val="bg2">
                    <a:lumMod val="25000"/>
                  </a:schemeClr>
                </a:solidFill>
              </a:rPr>
              <a:t>salvo quanto previsto dal nuovo limite di € 85.000 che analizzeremo in seguito.</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366340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598B-A878-0C0D-32CB-C31E1E4604A6}"/>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00D7032E-25BA-CFD7-0855-92434B6DA095}"/>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49BF1B93-88CD-1903-17C1-90995B086A12}"/>
              </a:ext>
            </a:extLst>
          </p:cNvPr>
          <p:cNvSpPr txBox="1"/>
          <p:nvPr/>
        </p:nvSpPr>
        <p:spPr>
          <a:xfrm>
            <a:off x="750697" y="2367171"/>
            <a:ext cx="10306558" cy="4093428"/>
          </a:xfrm>
          <a:prstGeom prst="rect">
            <a:avLst/>
          </a:prstGeom>
          <a:noFill/>
        </p:spPr>
        <p:txBody>
          <a:bodyPr wrap="square">
            <a:spAutoFit/>
          </a:bodyPr>
          <a:lstStyle/>
          <a:p>
            <a:r>
              <a:rPr lang="it-IT" sz="2400" b="1" dirty="0">
                <a:solidFill>
                  <a:schemeClr val="bg2">
                    <a:lumMod val="25000"/>
                  </a:schemeClr>
                </a:solidFill>
              </a:rPr>
              <a:t>3. </a:t>
            </a:r>
            <a:r>
              <a:rPr lang="it-IT" sz="2400" b="1" dirty="0" err="1">
                <a:solidFill>
                  <a:schemeClr val="bg2">
                    <a:lumMod val="25000"/>
                  </a:schemeClr>
                </a:solidFill>
              </a:rPr>
              <a:t>Flat</a:t>
            </a:r>
            <a:r>
              <a:rPr lang="it-IT" sz="2400" b="1" dirty="0">
                <a:solidFill>
                  <a:schemeClr val="bg2">
                    <a:lumMod val="25000"/>
                  </a:schemeClr>
                </a:solidFill>
              </a:rPr>
              <a:t> Tax sul Reddito Incrementale (Imposta Sostitutiva)</a:t>
            </a:r>
          </a:p>
          <a:p>
            <a:endParaRPr lang="it-IT" sz="2400" dirty="0">
              <a:solidFill>
                <a:schemeClr val="bg2">
                  <a:lumMod val="25000"/>
                </a:schemeClr>
              </a:solidFill>
            </a:endParaRPr>
          </a:p>
          <a:p>
            <a:r>
              <a:rPr lang="it-IT" sz="2400" dirty="0">
                <a:solidFill>
                  <a:schemeClr val="bg2">
                    <a:lumMod val="25000"/>
                  </a:schemeClr>
                </a:solidFill>
              </a:rPr>
              <a:t>Per rendere attraente la quota di reddito che il Fisco propone in aumento rispetto al passato, si applica una </a:t>
            </a:r>
            <a:r>
              <a:rPr lang="it-IT" sz="2400" b="1" dirty="0">
                <a:solidFill>
                  <a:schemeClr val="bg2">
                    <a:lumMod val="25000"/>
                  </a:schemeClr>
                </a:solidFill>
              </a:rPr>
              <a:t>tassazione agevolata sostitutiva</a:t>
            </a:r>
            <a:r>
              <a:rPr lang="it-IT" sz="2400" dirty="0">
                <a:solidFill>
                  <a:schemeClr val="bg2">
                    <a:lumMod val="25000"/>
                  </a:schemeClr>
                </a:solidFill>
              </a:rPr>
              <a:t> (al posto delle aliquote ordinarie IRPEF a scaglioni che arrivano fino al 43%):</a:t>
            </a:r>
          </a:p>
          <a:p>
            <a:pPr lvl="0"/>
            <a:r>
              <a:rPr lang="it-IT" sz="2400" b="1" dirty="0">
                <a:solidFill>
                  <a:schemeClr val="bg2">
                    <a:lumMod val="25000"/>
                  </a:schemeClr>
                </a:solidFill>
              </a:rPr>
              <a:t>Per i contribuenti ISA:</a:t>
            </a:r>
            <a:r>
              <a:rPr lang="it-IT" sz="2400" dirty="0">
                <a:solidFill>
                  <a:schemeClr val="bg2">
                    <a:lumMod val="25000"/>
                  </a:schemeClr>
                </a:solidFill>
              </a:rPr>
              <a:t> Sulla quota di reddito concordato che supera quello dell'anno precedente si applica una </a:t>
            </a:r>
            <a:r>
              <a:rPr lang="it-IT" sz="2400" dirty="0" err="1">
                <a:solidFill>
                  <a:schemeClr val="bg2">
                    <a:lumMod val="25000"/>
                  </a:schemeClr>
                </a:solidFill>
              </a:rPr>
              <a:t>Flat</a:t>
            </a:r>
            <a:r>
              <a:rPr lang="it-IT" sz="2400" dirty="0">
                <a:solidFill>
                  <a:schemeClr val="bg2">
                    <a:lumMod val="25000"/>
                  </a:schemeClr>
                </a:solidFill>
              </a:rPr>
              <a:t> Tax dal </a:t>
            </a:r>
            <a:r>
              <a:rPr lang="it-IT" sz="2400" b="1" dirty="0">
                <a:solidFill>
                  <a:schemeClr val="bg2">
                    <a:lumMod val="25000"/>
                  </a:schemeClr>
                </a:solidFill>
              </a:rPr>
              <a:t>10% al 15%</a:t>
            </a:r>
            <a:r>
              <a:rPr lang="it-IT" sz="2400" dirty="0">
                <a:solidFill>
                  <a:schemeClr val="bg2">
                    <a:lumMod val="25000"/>
                  </a:schemeClr>
                </a:solidFill>
              </a:rPr>
              <a:t> (a seconda del punteggio ISA ottenuto nell'anno base: più è alto il punteggio ISA, più è bassa l'aliquota).</a:t>
            </a:r>
          </a:p>
          <a:p>
            <a:pPr lvl="0"/>
            <a:r>
              <a:rPr lang="it-IT" sz="2400" b="1" dirty="0">
                <a:solidFill>
                  <a:schemeClr val="bg2">
                    <a:lumMod val="25000"/>
                  </a:schemeClr>
                </a:solidFill>
              </a:rPr>
              <a:t>Per i Forfettari:</a:t>
            </a:r>
            <a:r>
              <a:rPr lang="it-IT" sz="2400" dirty="0">
                <a:solidFill>
                  <a:schemeClr val="bg2">
                    <a:lumMod val="25000"/>
                  </a:schemeClr>
                </a:solidFill>
              </a:rPr>
              <a:t> L'imposta sostitutiva sulla parte incrementale è del </a:t>
            </a:r>
            <a:r>
              <a:rPr lang="it-IT" sz="2400" b="1" dirty="0">
                <a:solidFill>
                  <a:schemeClr val="bg2">
                    <a:lumMod val="25000"/>
                  </a:schemeClr>
                </a:solidFill>
              </a:rPr>
              <a:t>10%</a:t>
            </a:r>
            <a:r>
              <a:rPr lang="it-IT" sz="2400" dirty="0">
                <a:solidFill>
                  <a:schemeClr val="bg2">
                    <a:lumMod val="25000"/>
                  </a:schemeClr>
                </a:solidFill>
              </a:rPr>
              <a:t> (ridotta al </a:t>
            </a:r>
            <a:r>
              <a:rPr lang="it-IT" sz="2400" b="1" dirty="0">
                <a:solidFill>
                  <a:schemeClr val="bg2">
                    <a:lumMod val="25000"/>
                  </a:schemeClr>
                </a:solidFill>
              </a:rPr>
              <a:t>3%</a:t>
            </a:r>
            <a:r>
              <a:rPr lang="it-IT" sz="2400" dirty="0">
                <a:solidFill>
                  <a:schemeClr val="bg2">
                    <a:lumMod val="25000"/>
                  </a:schemeClr>
                </a:solidFill>
              </a:rPr>
              <a:t> per le nuove attività nei primi 5 anni).</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2673865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350D2-DB52-CAB5-9A1B-E6A56F752449}"/>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55881C25-B523-B85F-8F34-D3A16997CB27}"/>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E7C168A5-6468-72BF-2300-4B60EEBC0674}"/>
              </a:ext>
            </a:extLst>
          </p:cNvPr>
          <p:cNvSpPr txBox="1"/>
          <p:nvPr/>
        </p:nvSpPr>
        <p:spPr>
          <a:xfrm>
            <a:off x="750697" y="2367171"/>
            <a:ext cx="10306558" cy="2616101"/>
          </a:xfrm>
          <a:prstGeom prst="rect">
            <a:avLst/>
          </a:prstGeom>
          <a:noFill/>
        </p:spPr>
        <p:txBody>
          <a:bodyPr wrap="square">
            <a:spAutoFit/>
          </a:bodyPr>
          <a:lstStyle/>
          <a:p>
            <a:r>
              <a:rPr lang="it-IT" sz="2400" b="1" dirty="0">
                <a:solidFill>
                  <a:schemeClr val="bg2">
                    <a:lumMod val="25000"/>
                  </a:schemeClr>
                </a:solidFill>
              </a:rPr>
              <a:t>4. "Ravvedimento Speciale" (Sanatoria Anni Precedenti 2018-2022)</a:t>
            </a:r>
          </a:p>
          <a:p>
            <a:endParaRPr lang="it-IT" sz="2400" dirty="0">
              <a:solidFill>
                <a:schemeClr val="bg2">
                  <a:lumMod val="25000"/>
                </a:schemeClr>
              </a:solidFill>
            </a:endParaRPr>
          </a:p>
          <a:p>
            <a:r>
              <a:rPr lang="it-IT" sz="2400" dirty="0">
                <a:solidFill>
                  <a:schemeClr val="bg2">
                    <a:lumMod val="25000"/>
                  </a:schemeClr>
                </a:solidFill>
              </a:rPr>
              <a:t>Chi ha aderito al concordato 2024-2025 ha ottenuto la facoltà esclusiva di "sanare" gli anni dal 2018 al 2022, tramite il versamento di un'imposta sostitutiva calcolata su basi imponibili ridotte per chiudere definitivamente la possibilità di accertamenti retroattivi su quel quinquennio.</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1195401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D1D9C-4DF4-AFA1-DAB5-9A0D9AEC2794}"/>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2F2F3CC8-27FA-9788-3783-C36DE8721D26}"/>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AF8933BD-A083-B135-A835-BA3DC9B78FFD}"/>
              </a:ext>
            </a:extLst>
          </p:cNvPr>
          <p:cNvSpPr txBox="1"/>
          <p:nvPr/>
        </p:nvSpPr>
        <p:spPr>
          <a:xfrm>
            <a:off x="796417" y="2129427"/>
            <a:ext cx="10306558" cy="4462760"/>
          </a:xfrm>
          <a:prstGeom prst="rect">
            <a:avLst/>
          </a:prstGeom>
          <a:noFill/>
        </p:spPr>
        <p:txBody>
          <a:bodyPr wrap="square">
            <a:spAutoFit/>
          </a:bodyPr>
          <a:lstStyle/>
          <a:p>
            <a:pPr algn="just"/>
            <a:r>
              <a:rPr lang="it-IT" sz="2400" b="1" dirty="0">
                <a:solidFill>
                  <a:schemeClr val="bg2">
                    <a:lumMod val="25000"/>
                  </a:schemeClr>
                </a:solidFill>
              </a:rPr>
              <a:t>5. Maxi-Incentivi e Regime Premiale ISA</a:t>
            </a:r>
          </a:p>
          <a:p>
            <a:pPr algn="just"/>
            <a:endParaRPr lang="it-IT" sz="2400" dirty="0">
              <a:solidFill>
                <a:schemeClr val="bg2">
                  <a:lumMod val="25000"/>
                </a:schemeClr>
              </a:solidFill>
            </a:endParaRPr>
          </a:p>
          <a:p>
            <a:pPr algn="just"/>
            <a:r>
              <a:rPr lang="it-IT" sz="2400" dirty="0">
                <a:solidFill>
                  <a:schemeClr val="bg2">
                    <a:lumMod val="25000"/>
                  </a:schemeClr>
                </a:solidFill>
              </a:rPr>
              <a:t>L'adesione concede automaticamente l'accesso ai livelli massimi dei </a:t>
            </a:r>
            <a:r>
              <a:rPr lang="it-IT" sz="2400" b="1" dirty="0">
                <a:solidFill>
                  <a:schemeClr val="bg2">
                    <a:lumMod val="25000"/>
                  </a:schemeClr>
                </a:solidFill>
              </a:rPr>
              <a:t>benefici premiali ISA</a:t>
            </a:r>
            <a:r>
              <a:rPr lang="it-IT" sz="2400" dirty="0">
                <a:solidFill>
                  <a:schemeClr val="bg2">
                    <a:lumMod val="25000"/>
                  </a:schemeClr>
                </a:solidFill>
              </a:rPr>
              <a:t>, a prescindere dal punteggio reale dell'attività:</a:t>
            </a:r>
          </a:p>
          <a:p>
            <a:pPr lvl="0" algn="just"/>
            <a:r>
              <a:rPr lang="it-IT" sz="2400" b="1" dirty="0">
                <a:solidFill>
                  <a:schemeClr val="bg2">
                    <a:lumMod val="25000"/>
                  </a:schemeClr>
                </a:solidFill>
              </a:rPr>
              <a:t> - Compensazioni crediti veloci:</a:t>
            </a:r>
            <a:r>
              <a:rPr lang="it-IT" sz="2400" dirty="0">
                <a:solidFill>
                  <a:schemeClr val="bg2">
                    <a:lumMod val="25000"/>
                  </a:schemeClr>
                </a:solidFill>
              </a:rPr>
              <a:t> esonero dal visto di conformità per compensare crediti d'imposta fino a </a:t>
            </a:r>
            <a:r>
              <a:rPr lang="it-IT" sz="2400" b="1" dirty="0">
                <a:solidFill>
                  <a:schemeClr val="bg2">
                    <a:lumMod val="25000"/>
                  </a:schemeClr>
                </a:solidFill>
              </a:rPr>
              <a:t>50.000 €</a:t>
            </a:r>
            <a:r>
              <a:rPr lang="it-IT" sz="2400" dirty="0">
                <a:solidFill>
                  <a:schemeClr val="bg2">
                    <a:lumMod val="25000"/>
                  </a:schemeClr>
                </a:solidFill>
              </a:rPr>
              <a:t> per IVA e fino a </a:t>
            </a:r>
            <a:r>
              <a:rPr lang="it-IT" sz="2400" b="1" dirty="0">
                <a:solidFill>
                  <a:schemeClr val="bg2">
                    <a:lumMod val="25000"/>
                  </a:schemeClr>
                </a:solidFill>
              </a:rPr>
              <a:t>20.000 €</a:t>
            </a:r>
            <a:r>
              <a:rPr lang="it-IT" sz="2400" dirty="0">
                <a:solidFill>
                  <a:schemeClr val="bg2">
                    <a:lumMod val="25000"/>
                  </a:schemeClr>
                </a:solidFill>
              </a:rPr>
              <a:t> per le imposte dirette/IRAP.</a:t>
            </a:r>
          </a:p>
          <a:p>
            <a:pPr lvl="0" algn="just"/>
            <a:r>
              <a:rPr lang="it-IT" sz="2400" b="1" dirty="0">
                <a:solidFill>
                  <a:schemeClr val="bg2">
                    <a:lumMod val="25000"/>
                  </a:schemeClr>
                </a:solidFill>
              </a:rPr>
              <a:t> - Rimborsi IVA rapidi:</a:t>
            </a:r>
            <a:r>
              <a:rPr lang="it-IT" sz="2400" dirty="0">
                <a:solidFill>
                  <a:schemeClr val="bg2">
                    <a:lumMod val="25000"/>
                  </a:schemeClr>
                </a:solidFill>
              </a:rPr>
              <a:t> Esonero dal visto di conformità o dalla garanzia fideiussoria per rimborsi IVA fino a </a:t>
            </a:r>
            <a:r>
              <a:rPr lang="it-IT" sz="2400" b="1" dirty="0">
                <a:solidFill>
                  <a:schemeClr val="bg2">
                    <a:lumMod val="25000"/>
                  </a:schemeClr>
                </a:solidFill>
              </a:rPr>
              <a:t>50.000 €</a:t>
            </a:r>
            <a:r>
              <a:rPr lang="it-IT" sz="2400" dirty="0">
                <a:solidFill>
                  <a:schemeClr val="bg2">
                    <a:lumMod val="25000"/>
                  </a:schemeClr>
                </a:solidFill>
              </a:rPr>
              <a:t>.</a:t>
            </a:r>
          </a:p>
          <a:p>
            <a:pPr lvl="0" algn="just"/>
            <a:r>
              <a:rPr lang="it-IT" sz="2400" b="1" dirty="0">
                <a:solidFill>
                  <a:schemeClr val="bg2">
                    <a:lumMod val="25000"/>
                  </a:schemeClr>
                </a:solidFill>
              </a:rPr>
              <a:t> - Riduzione termini di decadenza:</a:t>
            </a:r>
            <a:r>
              <a:rPr lang="it-IT" sz="2400" dirty="0">
                <a:solidFill>
                  <a:schemeClr val="bg2">
                    <a:lumMod val="25000"/>
                  </a:schemeClr>
                </a:solidFill>
              </a:rPr>
              <a:t> i termini per gli accertamenti tributari ordinarie vengono ridotti di </a:t>
            </a:r>
            <a:r>
              <a:rPr lang="it-IT" sz="2400" b="1" dirty="0">
                <a:solidFill>
                  <a:schemeClr val="bg2">
                    <a:lumMod val="25000"/>
                  </a:schemeClr>
                </a:solidFill>
              </a:rPr>
              <a:t>1 anno</a:t>
            </a:r>
            <a:r>
              <a:rPr lang="it-IT" sz="2400" dirty="0">
                <a:solidFill>
                  <a:schemeClr val="bg2">
                    <a:lumMod val="25000"/>
                  </a:schemeClr>
                </a:solidFill>
              </a:rPr>
              <a:t>.</a:t>
            </a:r>
          </a:p>
          <a:p>
            <a:pPr lvl="0" algn="just"/>
            <a:r>
              <a:rPr lang="it-IT" sz="2400" b="1" dirty="0">
                <a:solidFill>
                  <a:schemeClr val="bg2">
                    <a:lumMod val="25000"/>
                  </a:schemeClr>
                </a:solidFill>
              </a:rPr>
              <a:t> - Esclusione dalla disciplina delle società di comodo</a:t>
            </a:r>
            <a:r>
              <a:rPr lang="it-IT" sz="2400" dirty="0">
                <a:solidFill>
                  <a:schemeClr val="bg2">
                    <a:lumMod val="25000"/>
                  </a:schemeClr>
                </a:solidFill>
              </a:rPr>
              <a:t> (società non operative).</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849645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E9D0A-DFFF-10D2-9F6C-34A8F49BC9D7}"/>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F72BD883-555F-7A12-3845-0DA3595FEF87}"/>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6E2C892B-9418-6535-F58B-00908312452C}"/>
              </a:ext>
            </a:extLst>
          </p:cNvPr>
          <p:cNvSpPr txBox="1"/>
          <p:nvPr/>
        </p:nvSpPr>
        <p:spPr>
          <a:xfrm>
            <a:off x="796417" y="2129427"/>
            <a:ext cx="10306558" cy="2985433"/>
          </a:xfrm>
          <a:prstGeom prst="rect">
            <a:avLst/>
          </a:prstGeom>
          <a:noFill/>
        </p:spPr>
        <p:txBody>
          <a:bodyPr wrap="square">
            <a:spAutoFit/>
          </a:bodyPr>
          <a:lstStyle/>
          <a:p>
            <a:pPr algn="just"/>
            <a:r>
              <a:rPr lang="it-IT" sz="2800" b="1" dirty="0">
                <a:solidFill>
                  <a:schemeClr val="bg2">
                    <a:lumMod val="25000"/>
                  </a:schemeClr>
                </a:solidFill>
              </a:rPr>
              <a:t>6. Flessibilità sui Contributi Previdenziali (INPS)</a:t>
            </a:r>
          </a:p>
          <a:p>
            <a:pPr algn="just"/>
            <a:endParaRPr lang="it-IT" sz="2800" dirty="0">
              <a:solidFill>
                <a:schemeClr val="bg2">
                  <a:lumMod val="25000"/>
                </a:schemeClr>
              </a:solidFill>
            </a:endParaRPr>
          </a:p>
          <a:p>
            <a:pPr lvl="0" algn="just"/>
            <a:r>
              <a:rPr lang="it-IT" sz="2800" dirty="0">
                <a:solidFill>
                  <a:schemeClr val="bg2">
                    <a:lumMod val="25000"/>
                  </a:schemeClr>
                </a:solidFill>
              </a:rPr>
              <a:t>I contributi previdenziali vengono calcolati di base sul reddito concordato.</a:t>
            </a:r>
          </a:p>
          <a:p>
            <a:pPr lvl="0" algn="just"/>
            <a:r>
              <a:rPr lang="it-IT" sz="2800" dirty="0">
                <a:solidFill>
                  <a:schemeClr val="bg2">
                    <a:lumMod val="25000"/>
                  </a:schemeClr>
                </a:solidFill>
              </a:rPr>
              <a:t>Tuttavia, se il reddito reale risulta </a:t>
            </a:r>
            <a:r>
              <a:rPr lang="it-IT" sz="2800" b="1" dirty="0">
                <a:solidFill>
                  <a:schemeClr val="bg2">
                    <a:lumMod val="25000"/>
                  </a:schemeClr>
                </a:solidFill>
              </a:rPr>
              <a:t>maggiore</a:t>
            </a:r>
            <a:r>
              <a:rPr lang="it-IT" sz="2800" dirty="0">
                <a:solidFill>
                  <a:schemeClr val="bg2">
                    <a:lumMod val="25000"/>
                  </a:schemeClr>
                </a:solidFill>
              </a:rPr>
              <a:t>, il contribuente ha la </a:t>
            </a:r>
            <a:r>
              <a:rPr lang="it-IT" sz="2800" i="1" dirty="0">
                <a:solidFill>
                  <a:schemeClr val="bg2">
                    <a:lumMod val="25000"/>
                  </a:schemeClr>
                </a:solidFill>
              </a:rPr>
              <a:t>facoltà</a:t>
            </a:r>
            <a:r>
              <a:rPr lang="it-IT" sz="2800" dirty="0">
                <a:solidFill>
                  <a:schemeClr val="bg2">
                    <a:lumMod val="25000"/>
                  </a:schemeClr>
                </a:solidFill>
              </a:rPr>
              <a:t> (non l'obbligo) di versare i contributi sull'importo più alto per non penalizzare la propria futura pensione.</a:t>
            </a: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3233339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84F40-77AF-2C09-FFAA-0146E0C3F4CB}"/>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5212FECE-BE88-0089-99BC-E98ABE7960BA}"/>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1C94BD3A-F279-52D2-AB04-B3FC6820721C}"/>
              </a:ext>
            </a:extLst>
          </p:cNvPr>
          <p:cNvSpPr txBox="1"/>
          <p:nvPr/>
        </p:nvSpPr>
        <p:spPr>
          <a:xfrm>
            <a:off x="796417" y="2129427"/>
            <a:ext cx="10306558" cy="3662541"/>
          </a:xfrm>
          <a:prstGeom prst="rect">
            <a:avLst/>
          </a:prstGeom>
          <a:noFill/>
        </p:spPr>
        <p:txBody>
          <a:bodyPr wrap="square">
            <a:spAutoFit/>
          </a:bodyPr>
          <a:lstStyle/>
          <a:p>
            <a:r>
              <a:rPr lang="it-IT" sz="4000" b="1" dirty="0">
                <a:solidFill>
                  <a:schemeClr val="bg2">
                    <a:lumMod val="25000"/>
                  </a:schemeClr>
                </a:solidFill>
              </a:rPr>
              <a:t>CALCOLI DI CONVENIENZA</a:t>
            </a:r>
          </a:p>
          <a:p>
            <a:pPr algn="just"/>
            <a:endParaRPr lang="it-IT" sz="2400" dirty="0">
              <a:solidFill>
                <a:schemeClr val="bg2">
                  <a:lumMod val="25000"/>
                </a:schemeClr>
              </a:solidFill>
            </a:endParaRPr>
          </a:p>
          <a:p>
            <a:pPr algn="just"/>
            <a:r>
              <a:rPr lang="it-IT" sz="2400" dirty="0">
                <a:solidFill>
                  <a:schemeClr val="bg2">
                    <a:lumMod val="25000"/>
                  </a:schemeClr>
                </a:solidFill>
              </a:rPr>
              <a:t>I </a:t>
            </a:r>
            <a:r>
              <a:rPr lang="it-IT" sz="2400" b="1" dirty="0">
                <a:solidFill>
                  <a:schemeClr val="bg2">
                    <a:lumMod val="25000"/>
                  </a:schemeClr>
                </a:solidFill>
              </a:rPr>
              <a:t>nuovi tetti massimi all'incremento della proposta</a:t>
            </a:r>
            <a:r>
              <a:rPr lang="it-IT" sz="2400" dirty="0">
                <a:solidFill>
                  <a:schemeClr val="bg2">
                    <a:lumMod val="25000"/>
                  </a:schemeClr>
                </a:solidFill>
              </a:rPr>
              <a:t> di reddito (introdotti dai decreti correttivi al </a:t>
            </a:r>
            <a:r>
              <a:rPr lang="it-IT" sz="2400" dirty="0" err="1">
                <a:solidFill>
                  <a:schemeClr val="bg2">
                    <a:lumMod val="25000"/>
                  </a:schemeClr>
                </a:solidFill>
              </a:rPr>
              <a:t>D.Lgs.</a:t>
            </a:r>
            <a:r>
              <a:rPr lang="it-IT" sz="2400" dirty="0">
                <a:solidFill>
                  <a:schemeClr val="bg2">
                    <a:lumMod val="25000"/>
                  </a:schemeClr>
                </a:solidFill>
              </a:rPr>
              <a:t> 13/2024 e consolidati nella prassi) rappresentano un </a:t>
            </a:r>
            <a:r>
              <a:rPr lang="it-IT" sz="2400" b="1" dirty="0">
                <a:solidFill>
                  <a:schemeClr val="bg2">
                    <a:lumMod val="25000"/>
                  </a:schemeClr>
                </a:solidFill>
              </a:rPr>
              <a:t>meccanismo di calmieramento (</a:t>
            </a:r>
            <a:r>
              <a:rPr lang="it-IT" sz="2400" b="1" dirty="0" err="1">
                <a:solidFill>
                  <a:schemeClr val="bg2">
                    <a:lumMod val="25000"/>
                  </a:schemeClr>
                </a:solidFill>
              </a:rPr>
              <a:t>cap</a:t>
            </a:r>
            <a:r>
              <a:rPr lang="it-IT" sz="2400" b="1" dirty="0">
                <a:solidFill>
                  <a:schemeClr val="bg2">
                    <a:lumMod val="25000"/>
                  </a:schemeClr>
                </a:solidFill>
              </a:rPr>
              <a:t>)</a:t>
            </a:r>
            <a:r>
              <a:rPr lang="it-IT" sz="2400" dirty="0">
                <a:solidFill>
                  <a:schemeClr val="bg2">
                    <a:lumMod val="25000"/>
                  </a:schemeClr>
                </a:solidFill>
              </a:rPr>
              <a:t> ideato per evitare che il software dell'Agenzia delle Entrate formuli proposte di reddito irrealistiche o sproporzionate per i contribuenti che hanno un punteggio di affidabilità fiscale (ISA) già elevato.</a:t>
            </a:r>
          </a:p>
          <a:p>
            <a:pPr algn="just"/>
            <a:r>
              <a:rPr lang="it-IT" sz="2400" dirty="0">
                <a:solidFill>
                  <a:schemeClr val="bg2">
                    <a:lumMod val="25000"/>
                  </a:schemeClr>
                </a:solidFill>
              </a:rPr>
              <a:t>I tetti massimi e la loro interazione con il </a:t>
            </a:r>
            <a:r>
              <a:rPr lang="it-IT" sz="2400" b="1" dirty="0">
                <a:solidFill>
                  <a:schemeClr val="bg2">
                    <a:lumMod val="25000"/>
                  </a:schemeClr>
                </a:solidFill>
              </a:rPr>
              <a:t>calcolo di convenienza economica e fiscale</a:t>
            </a:r>
            <a:r>
              <a:rPr lang="it-IT" sz="2400" dirty="0">
                <a:solidFill>
                  <a:schemeClr val="bg2">
                    <a:lumMod val="25000"/>
                  </a:schemeClr>
                </a:solidFill>
              </a:rPr>
              <a:t> si articolano come segue:</a:t>
            </a:r>
          </a:p>
        </p:txBody>
      </p:sp>
    </p:spTree>
    <p:extLst>
      <p:ext uri="{BB962C8B-B14F-4D97-AF65-F5344CB8AC3E}">
        <p14:creationId xmlns:p14="http://schemas.microsoft.com/office/powerpoint/2010/main" val="108893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86D71-E3BD-977C-47AC-38EE8DC453EC}"/>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B139B4F2-3AE2-5183-A5E3-740F4EBFBDCE}"/>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5CFA6272-A4A4-9382-D2F6-8946E0A3FA75}"/>
              </a:ext>
            </a:extLst>
          </p:cNvPr>
          <p:cNvGraphicFramePr>
            <a:graphicFrameLocks noGrp="1"/>
          </p:cNvGraphicFramePr>
          <p:nvPr>
            <p:extLst>
              <p:ext uri="{D42A27DB-BD31-4B8C-83A1-F6EECF244321}">
                <p14:modId xmlns:p14="http://schemas.microsoft.com/office/powerpoint/2010/main" val="2274360176"/>
              </p:ext>
            </p:extLst>
          </p:nvPr>
        </p:nvGraphicFramePr>
        <p:xfrm>
          <a:off x="1261882" y="4143148"/>
          <a:ext cx="9668236" cy="2417064"/>
        </p:xfrm>
        <a:graphic>
          <a:graphicData uri="http://schemas.openxmlformats.org/drawingml/2006/table">
            <a:tbl>
              <a:tblPr firstRow="1" firstCol="1" bandRow="1">
                <a:tableStyleId>{5C22544A-7EE6-4342-B048-85BDC9FD1C3A}</a:tableStyleId>
              </a:tblPr>
              <a:tblGrid>
                <a:gridCol w="4834118">
                  <a:extLst>
                    <a:ext uri="{9D8B030D-6E8A-4147-A177-3AD203B41FA5}">
                      <a16:colId xmlns:a16="http://schemas.microsoft.com/office/drawing/2014/main" val="1450887680"/>
                    </a:ext>
                  </a:extLst>
                </a:gridCol>
                <a:gridCol w="4834118">
                  <a:extLst>
                    <a:ext uri="{9D8B030D-6E8A-4147-A177-3AD203B41FA5}">
                      <a16:colId xmlns:a16="http://schemas.microsoft.com/office/drawing/2014/main" val="3538520832"/>
                    </a:ext>
                  </a:extLst>
                </a:gridCol>
              </a:tblGrid>
              <a:tr h="306018">
                <a:tc>
                  <a:txBody>
                    <a:bodyPr/>
                    <a:lstStyle/>
                    <a:p>
                      <a:pPr>
                        <a:lnSpc>
                          <a:spcPct val="107000"/>
                        </a:lnSpc>
                        <a:spcAft>
                          <a:spcPts val="800"/>
                        </a:spcAft>
                        <a:buNone/>
                      </a:pPr>
                      <a:r>
                        <a:rPr lang="it-IT" sz="1600" kern="100" dirty="0">
                          <a:effectLst/>
                        </a:rPr>
                        <a:t>Punteggio ISA dell'Anno Base</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600" kern="100">
                          <a:effectLst/>
                        </a:rPr>
                        <a:t>Incremento Massimo Applicabile alla Proposta</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161724300"/>
                  </a:ext>
                </a:extLst>
              </a:tr>
              <a:tr h="306018">
                <a:tc>
                  <a:txBody>
                    <a:bodyPr/>
                    <a:lstStyle/>
                    <a:p>
                      <a:pPr>
                        <a:lnSpc>
                          <a:spcPct val="107000"/>
                        </a:lnSpc>
                        <a:spcAft>
                          <a:spcPts val="800"/>
                        </a:spcAft>
                        <a:buNone/>
                      </a:pPr>
                      <a:r>
                        <a:rPr lang="it-IT" sz="1600" kern="100" dirty="0">
                          <a:effectLst/>
                        </a:rPr>
                        <a:t>Pari a 10</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600" kern="100">
                          <a:effectLst/>
                        </a:rPr>
                        <a:t>+10% massimo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730920749"/>
                  </a:ext>
                </a:extLst>
              </a:tr>
              <a:tr h="306018">
                <a:tc>
                  <a:txBody>
                    <a:bodyPr/>
                    <a:lstStyle/>
                    <a:p>
                      <a:pPr>
                        <a:lnSpc>
                          <a:spcPct val="107000"/>
                        </a:lnSpc>
                        <a:spcAft>
                          <a:spcPts val="800"/>
                        </a:spcAft>
                        <a:buNone/>
                      </a:pPr>
                      <a:r>
                        <a:rPr lang="it-IT" sz="1600" kern="100">
                          <a:effectLst/>
                        </a:rPr>
                        <a:t>Da 9 a 9,99</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600" kern="100">
                          <a:effectLst/>
                        </a:rPr>
                        <a:t>+15% massimo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434088740"/>
                  </a:ext>
                </a:extLst>
              </a:tr>
              <a:tr h="306018">
                <a:tc>
                  <a:txBody>
                    <a:bodyPr/>
                    <a:lstStyle/>
                    <a:p>
                      <a:pPr>
                        <a:lnSpc>
                          <a:spcPct val="107000"/>
                        </a:lnSpc>
                        <a:spcAft>
                          <a:spcPts val="800"/>
                        </a:spcAft>
                        <a:buNone/>
                      </a:pPr>
                      <a:r>
                        <a:rPr lang="it-IT" sz="1600" kern="100">
                          <a:effectLst/>
                        </a:rPr>
                        <a:t>Da 8 a 8,99</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600" kern="100" dirty="0">
                          <a:effectLst/>
                        </a:rPr>
                        <a:t>+25% massimo</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212855321"/>
                  </a:ext>
                </a:extLst>
              </a:tr>
              <a:tr h="306018">
                <a:tc>
                  <a:txBody>
                    <a:bodyPr/>
                    <a:lstStyle/>
                    <a:p>
                      <a:pPr>
                        <a:lnSpc>
                          <a:spcPct val="107000"/>
                        </a:lnSpc>
                        <a:spcAft>
                          <a:spcPts val="800"/>
                        </a:spcAft>
                        <a:buNone/>
                      </a:pPr>
                      <a:r>
                        <a:rPr lang="it-IT" sz="1600" kern="100">
                          <a:effectLst/>
                        </a:rPr>
                        <a:t>Da 6 a 7,99</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600" kern="100">
                          <a:effectLst/>
                        </a:rPr>
                        <a:t>+30% massimo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123765756"/>
                  </a:ext>
                </a:extLst>
              </a:tr>
              <a:tr h="306018">
                <a:tc>
                  <a:txBody>
                    <a:bodyPr/>
                    <a:lstStyle/>
                    <a:p>
                      <a:pPr>
                        <a:lnSpc>
                          <a:spcPct val="107000"/>
                        </a:lnSpc>
                        <a:spcAft>
                          <a:spcPts val="800"/>
                        </a:spcAft>
                        <a:buNone/>
                      </a:pPr>
                      <a:r>
                        <a:rPr lang="it-IT" sz="1600" kern="100" dirty="0">
                          <a:effectLst/>
                        </a:rPr>
                        <a:t>Inferiore a 6</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600" kern="100" dirty="0">
                          <a:effectLst/>
                        </a:rPr>
                        <a:t>+35% massimo</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1736957716"/>
                  </a:ext>
                </a:extLst>
              </a:tr>
            </a:tbl>
          </a:graphicData>
        </a:graphic>
      </p:graphicFrame>
      <p:sp>
        <p:nvSpPr>
          <p:cNvPr id="6" name="CasellaDiTesto 5">
            <a:extLst>
              <a:ext uri="{FF2B5EF4-FFF2-40B4-BE49-F238E27FC236}">
                <a16:creationId xmlns:a16="http://schemas.microsoft.com/office/drawing/2014/main" id="{89F56B82-ECBE-B776-D935-37219B5BD275}"/>
              </a:ext>
            </a:extLst>
          </p:cNvPr>
          <p:cNvSpPr txBox="1"/>
          <p:nvPr/>
        </p:nvSpPr>
        <p:spPr>
          <a:xfrm>
            <a:off x="868680" y="1728215"/>
            <a:ext cx="10707624" cy="2339102"/>
          </a:xfrm>
          <a:prstGeom prst="rect">
            <a:avLst/>
          </a:prstGeom>
          <a:noFill/>
        </p:spPr>
        <p:txBody>
          <a:bodyPr wrap="square">
            <a:spAutoFit/>
          </a:bodyPr>
          <a:lstStyle/>
          <a:p>
            <a:pPr marL="342900" indent="-342900" algn="just">
              <a:lnSpc>
                <a:spcPct val="100000"/>
              </a:lnSpc>
              <a:spcAft>
                <a:spcPts val="800"/>
              </a:spcAft>
              <a:buAutoNum type="arabicPeriod"/>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I Tetti Massimi all'Incremento della Proposta (Limiti ISA)</a:t>
            </a:r>
            <a:endParaRPr lang="it-IT" sz="1800" kern="100" dirty="0">
              <a:solidFill>
                <a:schemeClr val="bg2">
                  <a:lumMod val="25000"/>
                </a:schemeClr>
              </a:solidFill>
              <a:effectLst/>
              <a:latin typeface="+mn-lt"/>
              <a:ea typeface="Aptos" panose="020B0004020202020204" pitchFamily="34" charset="0"/>
              <a:cs typeface="Arial" panose="020B0604020202020204" pitchFamily="34" charset="0"/>
            </a:endParaRPr>
          </a:p>
          <a:p>
            <a:pPr algn="just">
              <a:lnSpc>
                <a:spcPct val="100000"/>
              </a:lnSpc>
              <a:spcAft>
                <a:spcPts val="800"/>
              </a:spcAft>
              <a:buNone/>
            </a:pPr>
            <a:r>
              <a:rPr lang="it-IT" sz="1800" kern="100" dirty="0">
                <a:solidFill>
                  <a:schemeClr val="bg2">
                    <a:lumMod val="25000"/>
                  </a:schemeClr>
                </a:solidFill>
                <a:effectLst/>
                <a:latin typeface="+mn-lt"/>
                <a:ea typeface="Aptos" panose="020B0004020202020204" pitchFamily="34" charset="0"/>
                <a:cs typeface="Arial" panose="020B0604020202020204" pitchFamily="34" charset="0"/>
              </a:rPr>
              <a:t>Il Fisco formula la proposta di reddito concordato prendendo come base il reddito effettivo dichiarato dal contribuente nell'anno antecedente. A questa base viene applicato un incremento stimato dalla metodologia del software.</a:t>
            </a:r>
          </a:p>
          <a:p>
            <a:pPr algn="just">
              <a:lnSpc>
                <a:spcPct val="100000"/>
              </a:lnSpc>
              <a:spcAft>
                <a:spcPts val="800"/>
              </a:spcAft>
              <a:buNone/>
            </a:pPr>
            <a:r>
              <a:rPr lang="it-IT" sz="1800" kern="100" dirty="0">
                <a:solidFill>
                  <a:schemeClr val="bg2">
                    <a:lumMod val="25000"/>
                  </a:schemeClr>
                </a:solidFill>
                <a:effectLst/>
                <a:latin typeface="+mn-lt"/>
                <a:ea typeface="Aptos" panose="020B0004020202020204" pitchFamily="34" charset="0"/>
                <a:cs typeface="Arial" panose="020B0604020202020204" pitchFamily="34" charset="0"/>
              </a:rPr>
              <a:t>Per tutelare i contribuenti e rendere la proposta accettabile, la legge stabilisce che il </a:t>
            </a: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maggior reddito proposto non può superare un limite percentuale massimo</a:t>
            </a:r>
            <a:r>
              <a:rPr lang="it-IT" sz="1800" kern="100" dirty="0">
                <a:solidFill>
                  <a:schemeClr val="bg2">
                    <a:lumMod val="25000"/>
                  </a:schemeClr>
                </a:solidFill>
                <a:effectLst/>
                <a:latin typeface="+mn-lt"/>
                <a:ea typeface="Aptos" panose="020B0004020202020204" pitchFamily="34" charset="0"/>
                <a:cs typeface="Arial" panose="020B0604020202020204" pitchFamily="34" charset="0"/>
              </a:rPr>
              <a:t> rispetto al reddito di partenza, graduato in base all'esito della "pagella fiscale" ISA:</a:t>
            </a:r>
          </a:p>
          <a:p>
            <a:pPr algn="just">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Principio guida:</a:t>
            </a:r>
            <a:r>
              <a:rPr lang="it-IT" sz="1800" kern="100" dirty="0">
                <a:solidFill>
                  <a:schemeClr val="bg2">
                    <a:lumMod val="25000"/>
                  </a:schemeClr>
                </a:solidFill>
                <a:effectLst/>
                <a:latin typeface="+mn-lt"/>
                <a:ea typeface="Aptos" panose="020B0004020202020204" pitchFamily="34" charset="0"/>
                <a:cs typeface="Arial" panose="020B0604020202020204" pitchFamily="34" charset="0"/>
              </a:rPr>
              <a:t> </a:t>
            </a:r>
            <a:r>
              <a:rPr lang="it-IT" sz="1800" i="1" kern="100" dirty="0">
                <a:solidFill>
                  <a:schemeClr val="bg2">
                    <a:lumMod val="25000"/>
                  </a:schemeClr>
                </a:solidFill>
                <a:effectLst/>
                <a:latin typeface="+mn-lt"/>
                <a:ea typeface="Aptos" panose="020B0004020202020204" pitchFamily="34" charset="0"/>
                <a:cs typeface="Arial" panose="020B0604020202020204" pitchFamily="34" charset="0"/>
              </a:rPr>
              <a:t>Più è alto il punteggio ISA del contribuente (ossia maggiore è la sua affidabilità fiscale passata), più è contenuto e calmierato l'incremento di reddito massimo che il Fisco può richiederne in sede di concordato.</a:t>
            </a:r>
            <a:r>
              <a:rPr lang="it-IT" sz="1800"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934858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4AE0-D0A1-F9B2-E122-5865C85F193E}"/>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E12D0997-DADC-F0A1-55E7-892C55235E08}"/>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647B3E03-58CD-21D4-B30C-795D9EE99F9E}"/>
                  </a:ext>
                </a:extLst>
              </p:cNvPr>
              <p:cNvSpPr txBox="1"/>
              <p:nvPr/>
            </p:nvSpPr>
            <p:spPr>
              <a:xfrm>
                <a:off x="868680" y="1728215"/>
                <a:ext cx="10707624" cy="4154984"/>
              </a:xfrm>
              <a:prstGeom prst="rect">
                <a:avLst/>
              </a:prstGeom>
              <a:noFill/>
            </p:spPr>
            <p:txBody>
              <a:bodyPr wrap="square">
                <a:spAutoFit/>
              </a:bodyPr>
              <a:lstStyle/>
              <a:p>
                <a:pPr algn="just"/>
                <a:r>
                  <a:rPr lang="it-IT" sz="2400" b="1" dirty="0">
                    <a:solidFill>
                      <a:schemeClr val="bg2">
                        <a:lumMod val="25000"/>
                      </a:schemeClr>
                    </a:solidFill>
                  </a:rPr>
                  <a:t>2. Il Calcolo della Tassazione Sostitutiva (</a:t>
                </a:r>
                <a:r>
                  <a:rPr lang="it-IT" sz="2400" b="1" dirty="0" err="1">
                    <a:solidFill>
                      <a:schemeClr val="bg2">
                        <a:lumMod val="25000"/>
                      </a:schemeClr>
                    </a:solidFill>
                  </a:rPr>
                  <a:t>Flat</a:t>
                </a:r>
                <a:r>
                  <a:rPr lang="it-IT" sz="2400" b="1" dirty="0">
                    <a:solidFill>
                      <a:schemeClr val="bg2">
                        <a:lumMod val="25000"/>
                      </a:schemeClr>
                    </a:solidFill>
                  </a:rPr>
                  <a:t> Tax Incrementale)</a:t>
                </a:r>
              </a:p>
              <a:p>
                <a:pPr algn="just"/>
                <a:endParaRPr lang="it-IT" sz="2000" dirty="0">
                  <a:solidFill>
                    <a:schemeClr val="bg2">
                      <a:lumMod val="25000"/>
                    </a:schemeClr>
                  </a:solidFill>
                </a:endParaRPr>
              </a:p>
              <a:p>
                <a:pPr algn="just"/>
                <a:r>
                  <a:rPr lang="it-IT" sz="2000" dirty="0">
                    <a:solidFill>
                      <a:schemeClr val="bg2">
                        <a:lumMod val="25000"/>
                      </a:schemeClr>
                    </a:solidFill>
                  </a:rPr>
                  <a:t>Il secondo elemento determinante per la convenienza riguarda </a:t>
                </a:r>
                <a:r>
                  <a:rPr lang="it-IT" sz="2000" b="1" dirty="0">
                    <a:solidFill>
                      <a:schemeClr val="bg2">
                        <a:lumMod val="25000"/>
                      </a:schemeClr>
                    </a:solidFill>
                  </a:rPr>
                  <a:t>come viene tassata la differenza (il maggior reddito proposto rispetto a quello dell'anno base)</a:t>
                </a:r>
                <a:r>
                  <a:rPr lang="it-IT" sz="2000" dirty="0">
                    <a:solidFill>
                      <a:schemeClr val="bg2">
                        <a:lumMod val="25000"/>
                      </a:schemeClr>
                    </a:solidFill>
                  </a:rPr>
                  <a:t>. Su questa quota </a:t>
                </a:r>
                <a:r>
                  <a:rPr lang="it-IT" sz="2000" i="1" dirty="0">
                    <a:solidFill>
                      <a:schemeClr val="bg2">
                        <a:lumMod val="25000"/>
                      </a:schemeClr>
                    </a:solidFill>
                  </a:rPr>
                  <a:t>incrementale</a:t>
                </a:r>
                <a:r>
                  <a:rPr lang="it-IT" sz="2000" dirty="0">
                    <a:solidFill>
                      <a:schemeClr val="bg2">
                        <a:lumMod val="25000"/>
                      </a:schemeClr>
                    </a:solidFill>
                  </a:rPr>
                  <a:t> non si applicano le aliquote ordinarie IRPEF/IRES (che arriverebbero fino al 43%), bensì un'</a:t>
                </a:r>
                <a:r>
                  <a:rPr lang="it-IT" sz="2000" b="1" dirty="0">
                    <a:solidFill>
                      <a:schemeClr val="bg2">
                        <a:lumMod val="25000"/>
                      </a:schemeClr>
                    </a:solidFill>
                  </a:rPr>
                  <a:t>imposta sostitutiva agevolata</a:t>
                </a:r>
                <a:r>
                  <a:rPr lang="it-IT" sz="2000" dirty="0">
                    <a:solidFill>
                      <a:schemeClr val="bg2">
                        <a:lumMod val="25000"/>
                      </a:schemeClr>
                    </a:solidFill>
                  </a:rPr>
                  <a:t> anch'essa parametrata al punteggio ISA: </a:t>
                </a:r>
              </a:p>
              <a:p>
                <a:pPr algn="just"/>
                <a:endParaRPr lang="it-IT" sz="2000" dirty="0">
                  <a:solidFill>
                    <a:schemeClr val="bg2">
                      <a:lumMod val="25000"/>
                    </a:schemeClr>
                  </a:solidFill>
                </a:endParaRPr>
              </a:p>
              <a:p>
                <a:pPr lvl="0" algn="just"/>
                <a:r>
                  <a:rPr lang="it-IT" sz="2000" b="1" dirty="0">
                    <a:solidFill>
                      <a:schemeClr val="bg2">
                        <a:lumMod val="25000"/>
                      </a:schemeClr>
                    </a:solidFill>
                  </a:rPr>
                  <a:t>Punteggio ISA </a:t>
                </a:r>
                <a14:m>
                  <m:oMath xmlns:m="http://schemas.openxmlformats.org/officeDocument/2006/math">
                    <m:r>
                      <a:rPr lang="it-IT" sz="2000" i="1">
                        <a:solidFill>
                          <a:schemeClr val="bg2">
                            <a:lumMod val="25000"/>
                          </a:schemeClr>
                        </a:solidFill>
                        <a:latin typeface="Cambria Math" panose="02040503050406030204" pitchFamily="18" charset="0"/>
                      </a:rPr>
                      <m:t>≥</m:t>
                    </m:r>
                  </m:oMath>
                </a14:m>
                <a:r>
                  <a:rPr lang="it-IT" sz="2000" b="1" dirty="0">
                    <a:solidFill>
                      <a:schemeClr val="bg2">
                        <a:lumMod val="25000"/>
                      </a:schemeClr>
                    </a:solidFill>
                  </a:rPr>
                  <a:t> 8:</a:t>
                </a:r>
                <a:r>
                  <a:rPr lang="it-IT" sz="2000" dirty="0">
                    <a:solidFill>
                      <a:schemeClr val="bg2">
                        <a:lumMod val="25000"/>
                      </a:schemeClr>
                    </a:solidFill>
                  </a:rPr>
                  <a:t> Imposta sostitutiva del </a:t>
                </a:r>
                <a:r>
                  <a:rPr lang="it-IT" sz="2000" b="1" dirty="0">
                    <a:solidFill>
                      <a:schemeClr val="bg2">
                        <a:lumMod val="25000"/>
                      </a:schemeClr>
                    </a:solidFill>
                  </a:rPr>
                  <a:t>10%</a:t>
                </a:r>
                <a:r>
                  <a:rPr lang="it-IT" sz="2000" dirty="0">
                    <a:solidFill>
                      <a:schemeClr val="bg2">
                        <a:lumMod val="25000"/>
                      </a:schemeClr>
                    </a:solidFill>
                  </a:rPr>
                  <a:t> </a:t>
                </a:r>
              </a:p>
              <a:p>
                <a:pPr lvl="0" algn="just"/>
                <a:r>
                  <a:rPr lang="it-IT" sz="2000" b="1" dirty="0">
                    <a:solidFill>
                      <a:schemeClr val="bg2">
                        <a:lumMod val="25000"/>
                      </a:schemeClr>
                    </a:solidFill>
                  </a:rPr>
                  <a:t>Punteggio ISA tra 6 e 7,99:</a:t>
                </a:r>
                <a:r>
                  <a:rPr lang="it-IT" sz="2000" dirty="0">
                    <a:solidFill>
                      <a:schemeClr val="bg2">
                        <a:lumMod val="25000"/>
                      </a:schemeClr>
                    </a:solidFill>
                  </a:rPr>
                  <a:t> Imposta sostitutiva del </a:t>
                </a:r>
                <a:r>
                  <a:rPr lang="it-IT" sz="2000" b="1" dirty="0">
                    <a:solidFill>
                      <a:schemeClr val="bg2">
                        <a:lumMod val="25000"/>
                      </a:schemeClr>
                    </a:solidFill>
                  </a:rPr>
                  <a:t>12%</a:t>
                </a:r>
                <a:r>
                  <a:rPr lang="it-IT" sz="2000" dirty="0">
                    <a:solidFill>
                      <a:schemeClr val="bg2">
                        <a:lumMod val="25000"/>
                      </a:schemeClr>
                    </a:solidFill>
                  </a:rPr>
                  <a:t> </a:t>
                </a:r>
              </a:p>
              <a:p>
                <a:pPr lvl="0" algn="just"/>
                <a:r>
                  <a:rPr lang="it-IT" sz="2000" b="1" dirty="0">
                    <a:solidFill>
                      <a:schemeClr val="bg2">
                        <a:lumMod val="25000"/>
                      </a:schemeClr>
                    </a:solidFill>
                  </a:rPr>
                  <a:t>Punteggio ISA &lt; 6:</a:t>
                </a:r>
                <a:r>
                  <a:rPr lang="it-IT" sz="2000" dirty="0">
                    <a:solidFill>
                      <a:schemeClr val="bg2">
                        <a:lumMod val="25000"/>
                      </a:schemeClr>
                    </a:solidFill>
                  </a:rPr>
                  <a:t> Imposta sostitutiva del </a:t>
                </a:r>
                <a:r>
                  <a:rPr lang="it-IT" sz="2000" b="1" dirty="0">
                    <a:solidFill>
                      <a:schemeClr val="bg2">
                        <a:lumMod val="25000"/>
                      </a:schemeClr>
                    </a:solidFill>
                  </a:rPr>
                  <a:t>15%</a:t>
                </a:r>
              </a:p>
              <a:p>
                <a:pPr lvl="0" algn="just"/>
                <a:endParaRPr lang="it-IT" sz="2000" dirty="0">
                  <a:solidFill>
                    <a:schemeClr val="bg2">
                      <a:lumMod val="25000"/>
                    </a:schemeClr>
                  </a:solidFill>
                </a:endParaRPr>
              </a:p>
              <a:p>
                <a:pPr algn="just"/>
                <a:r>
                  <a:rPr lang="it-IT" sz="2000" i="1" dirty="0">
                    <a:solidFill>
                      <a:schemeClr val="bg2">
                        <a:lumMod val="25000"/>
                      </a:schemeClr>
                    </a:solidFill>
                  </a:rPr>
                  <a:t>(Note: La tassazione sostitutiva sul reddito incrementale si applica fino a un tetto di 85.000 € di eccedenza; oltre tale limite si torna all'aliquota ordinaria).</a:t>
                </a:r>
                <a:r>
                  <a:rPr lang="it-IT" sz="2000" dirty="0">
                    <a:solidFill>
                      <a:schemeClr val="bg2">
                        <a:lumMod val="25000"/>
                      </a:schemeClr>
                    </a:solidFill>
                  </a:rPr>
                  <a:t> </a:t>
                </a:r>
              </a:p>
            </p:txBody>
          </p:sp>
        </mc:Choice>
        <mc:Fallback xmlns="">
          <p:sp>
            <p:nvSpPr>
              <p:cNvPr id="6" name="CasellaDiTesto 5">
                <a:extLst>
                  <a:ext uri="{FF2B5EF4-FFF2-40B4-BE49-F238E27FC236}">
                    <a16:creationId xmlns:a16="http://schemas.microsoft.com/office/drawing/2014/main" id="{647B3E03-58CD-21D4-B30C-795D9EE99F9E}"/>
                  </a:ext>
                </a:extLst>
              </p:cNvPr>
              <p:cNvSpPr txBox="1">
                <a:spLocks noRot="1" noChangeAspect="1" noMove="1" noResize="1" noEditPoints="1" noAdjustHandles="1" noChangeArrowheads="1" noChangeShapeType="1" noTextEdit="1"/>
              </p:cNvSpPr>
              <p:nvPr/>
            </p:nvSpPr>
            <p:spPr>
              <a:xfrm>
                <a:off x="868680" y="1728215"/>
                <a:ext cx="10707624" cy="4154984"/>
              </a:xfrm>
              <a:prstGeom prst="rect">
                <a:avLst/>
              </a:prstGeom>
              <a:blipFill>
                <a:blip r:embed="rId2"/>
                <a:stretch>
                  <a:fillRect l="-911" t="-880" r="-569" b="-1613"/>
                </a:stretch>
              </a:blipFill>
            </p:spPr>
            <p:txBody>
              <a:bodyPr/>
              <a:lstStyle/>
              <a:p>
                <a:r>
                  <a:rPr lang="it-IT">
                    <a:noFill/>
                  </a:rPr>
                  <a:t> </a:t>
                </a:r>
              </a:p>
            </p:txBody>
          </p:sp>
        </mc:Fallback>
      </mc:AlternateContent>
    </p:spTree>
    <p:extLst>
      <p:ext uri="{BB962C8B-B14F-4D97-AF65-F5344CB8AC3E}">
        <p14:creationId xmlns:p14="http://schemas.microsoft.com/office/powerpoint/2010/main" val="143946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FFB6E-DF15-895F-5AA8-769009A9E811}"/>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724811DF-EBB4-2A5D-D065-146431438E7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CFD1D48C-CB6D-8347-83FB-943C7BC8A13E}"/>
              </a:ext>
            </a:extLst>
          </p:cNvPr>
          <p:cNvSpPr txBox="1"/>
          <p:nvPr/>
        </p:nvSpPr>
        <p:spPr>
          <a:xfrm>
            <a:off x="868680" y="1728215"/>
            <a:ext cx="10707624" cy="4985980"/>
          </a:xfrm>
          <a:prstGeom prst="rect">
            <a:avLst/>
          </a:prstGeom>
          <a:noFill/>
        </p:spPr>
        <p:txBody>
          <a:bodyPr wrap="square">
            <a:spAutoFit/>
          </a:bodyPr>
          <a:lstStyle/>
          <a:p>
            <a:r>
              <a:rPr lang="it-IT" sz="2000" b="1" dirty="0">
                <a:solidFill>
                  <a:schemeClr val="bg2">
                    <a:lumMod val="25000"/>
                  </a:schemeClr>
                </a:solidFill>
              </a:rPr>
              <a:t>3. Schema Pratico di Convenienza Economica</a:t>
            </a:r>
          </a:p>
          <a:p>
            <a:pPr algn="just"/>
            <a:endParaRPr lang="it-IT" sz="2000" dirty="0">
              <a:solidFill>
                <a:schemeClr val="bg2">
                  <a:lumMod val="25000"/>
                </a:schemeClr>
              </a:solidFill>
            </a:endParaRPr>
          </a:p>
          <a:p>
            <a:pPr algn="just"/>
            <a:r>
              <a:rPr lang="it-IT" sz="2000" dirty="0">
                <a:solidFill>
                  <a:schemeClr val="bg2">
                    <a:lumMod val="25000"/>
                  </a:schemeClr>
                </a:solidFill>
              </a:rPr>
              <a:t>Per valutare se aderire al concordato sia conveniente, occorre confrontare la </a:t>
            </a:r>
            <a:r>
              <a:rPr lang="it-IT" sz="2000" b="1" dirty="0">
                <a:solidFill>
                  <a:schemeClr val="bg2">
                    <a:lumMod val="25000"/>
                  </a:schemeClr>
                </a:solidFill>
              </a:rPr>
              <a:t>proposta del Fisco</a:t>
            </a:r>
            <a:r>
              <a:rPr lang="it-IT" sz="2000" dirty="0">
                <a:solidFill>
                  <a:schemeClr val="bg2">
                    <a:lumMod val="25000"/>
                  </a:schemeClr>
                </a:solidFill>
              </a:rPr>
              <a:t> con la </a:t>
            </a:r>
            <a:r>
              <a:rPr lang="it-IT" sz="2000" b="1" dirty="0">
                <a:solidFill>
                  <a:schemeClr val="bg2">
                    <a:lumMod val="25000"/>
                  </a:schemeClr>
                </a:solidFill>
              </a:rPr>
              <a:t>stima dei ricavi/guadagni reali</a:t>
            </a:r>
            <a:r>
              <a:rPr lang="it-IT" sz="2000" dirty="0">
                <a:solidFill>
                  <a:schemeClr val="bg2">
                    <a:lumMod val="25000"/>
                  </a:schemeClr>
                </a:solidFill>
              </a:rPr>
              <a:t> proiettati per il biennio.</a:t>
            </a:r>
          </a:p>
          <a:p>
            <a:pPr algn="just"/>
            <a:endParaRPr lang="it-IT" sz="2000" dirty="0">
              <a:solidFill>
                <a:schemeClr val="bg2">
                  <a:lumMod val="25000"/>
                </a:schemeClr>
              </a:solidFill>
            </a:endParaRPr>
          </a:p>
          <a:p>
            <a:pPr algn="just"/>
            <a:r>
              <a:rPr lang="it-IT" sz="2000" b="1" dirty="0">
                <a:solidFill>
                  <a:schemeClr val="bg2">
                    <a:lumMod val="25000"/>
                  </a:schemeClr>
                </a:solidFill>
              </a:rPr>
              <a:t>Quando CONVIENE aderire?</a:t>
            </a:r>
            <a:endParaRPr lang="it-IT" sz="2000" dirty="0">
              <a:solidFill>
                <a:schemeClr val="bg2">
                  <a:lumMod val="25000"/>
                </a:schemeClr>
              </a:solidFill>
            </a:endParaRPr>
          </a:p>
          <a:p>
            <a:pPr lvl="0" algn="just"/>
            <a:r>
              <a:rPr lang="it-IT" sz="2000" b="1" dirty="0">
                <a:solidFill>
                  <a:schemeClr val="bg2">
                    <a:lumMod val="25000"/>
                  </a:schemeClr>
                </a:solidFill>
              </a:rPr>
              <a:t>Fatturato Reale &gt; Reddito Concordato:</a:t>
            </a:r>
            <a:r>
              <a:rPr lang="it-IT" sz="2000" dirty="0">
                <a:solidFill>
                  <a:schemeClr val="bg2">
                    <a:lumMod val="25000"/>
                  </a:schemeClr>
                </a:solidFill>
              </a:rPr>
              <a:t> Se le proiezioni di fatturato indicano un reddito reale superiore a quello proposto dal Fisco, l'eccedenza reale </a:t>
            </a:r>
            <a:r>
              <a:rPr lang="it-IT" sz="2000" b="1" dirty="0">
                <a:solidFill>
                  <a:schemeClr val="bg2">
                    <a:lumMod val="25000"/>
                  </a:schemeClr>
                </a:solidFill>
              </a:rPr>
              <a:t>è esente da imposte</a:t>
            </a:r>
            <a:r>
              <a:rPr lang="it-IT" sz="2000" dirty="0">
                <a:solidFill>
                  <a:schemeClr val="bg2">
                    <a:lumMod val="25000"/>
                  </a:schemeClr>
                </a:solidFill>
              </a:rPr>
              <a:t>.</a:t>
            </a:r>
          </a:p>
          <a:p>
            <a:pPr lvl="0" algn="just"/>
            <a:endParaRPr lang="it-IT" sz="2000" dirty="0">
              <a:solidFill>
                <a:schemeClr val="bg2">
                  <a:lumMod val="25000"/>
                </a:schemeClr>
              </a:solidFill>
            </a:endParaRPr>
          </a:p>
          <a:p>
            <a:pPr lvl="0" algn="just"/>
            <a:r>
              <a:rPr lang="it-IT" sz="2000" b="1" dirty="0">
                <a:solidFill>
                  <a:schemeClr val="bg2">
                    <a:lumMod val="25000"/>
                  </a:schemeClr>
                </a:solidFill>
              </a:rPr>
              <a:t>Uso della </a:t>
            </a:r>
            <a:r>
              <a:rPr lang="it-IT" sz="2000" b="1" dirty="0" err="1">
                <a:solidFill>
                  <a:schemeClr val="bg2">
                    <a:lumMod val="25000"/>
                  </a:schemeClr>
                </a:solidFill>
              </a:rPr>
              <a:t>Flat</a:t>
            </a:r>
            <a:r>
              <a:rPr lang="it-IT" sz="2000" b="1" dirty="0">
                <a:solidFill>
                  <a:schemeClr val="bg2">
                    <a:lumMod val="25000"/>
                  </a:schemeClr>
                </a:solidFill>
              </a:rPr>
              <a:t> Tax sul Delta:</a:t>
            </a:r>
            <a:r>
              <a:rPr lang="it-IT" sz="2000" dirty="0">
                <a:solidFill>
                  <a:schemeClr val="bg2">
                    <a:lumMod val="25000"/>
                  </a:schemeClr>
                </a:solidFill>
              </a:rPr>
              <a:t> Anche se il Fisco propone un incremento, la quota in più viene tassata con la </a:t>
            </a:r>
            <a:r>
              <a:rPr lang="it-IT" sz="2000" dirty="0" err="1">
                <a:solidFill>
                  <a:schemeClr val="bg2">
                    <a:lumMod val="25000"/>
                  </a:schemeClr>
                </a:solidFill>
              </a:rPr>
              <a:t>Flat</a:t>
            </a:r>
            <a:r>
              <a:rPr lang="it-IT" sz="2000" dirty="0">
                <a:solidFill>
                  <a:schemeClr val="bg2">
                    <a:lumMod val="25000"/>
                  </a:schemeClr>
                </a:solidFill>
              </a:rPr>
              <a:t> Tax (10%-15%) anziché con l'aliquota marginale IRPEF ordinaria (35%-43%). </a:t>
            </a:r>
          </a:p>
          <a:p>
            <a:pPr lvl="0" algn="just"/>
            <a:endParaRPr lang="it-IT" sz="2000" dirty="0">
              <a:solidFill>
                <a:schemeClr val="bg2">
                  <a:lumMod val="25000"/>
                </a:schemeClr>
              </a:solidFill>
            </a:endParaRPr>
          </a:p>
          <a:p>
            <a:pPr lvl="0" algn="just"/>
            <a:r>
              <a:rPr lang="it-IT" sz="2000" b="1" dirty="0">
                <a:solidFill>
                  <a:schemeClr val="bg2">
                    <a:lumMod val="25000"/>
                  </a:schemeClr>
                </a:solidFill>
              </a:rPr>
              <a:t>Scudo Fiscale e Copertura Accertamenti:</a:t>
            </a:r>
            <a:r>
              <a:rPr lang="it-IT" sz="2000" dirty="0">
                <a:solidFill>
                  <a:schemeClr val="bg2">
                    <a:lumMod val="25000"/>
                  </a:schemeClr>
                </a:solidFill>
              </a:rPr>
              <a:t> Il blocco degli accertamenti analitico-presuntivi ha un valore indiretto elevato in termini di riduzione del rischio contenzioso e certezza operativa.</a:t>
            </a:r>
          </a:p>
          <a:p>
            <a:pPr lvl="0" algn="just"/>
            <a:endParaRPr lang="it-IT" dirty="0">
              <a:solidFill>
                <a:schemeClr val="bg2">
                  <a:lumMod val="25000"/>
                </a:schemeClr>
              </a:solidFill>
            </a:endParaRP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1403438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DC479-E319-D8DF-5801-9A7272E1A78F}"/>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CAD87B87-3448-218B-C635-13E1981BAF64}"/>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F6E40C3C-97FF-4203-EC24-66EB4C177849}"/>
              </a:ext>
            </a:extLst>
          </p:cNvPr>
          <p:cNvSpPr txBox="1"/>
          <p:nvPr/>
        </p:nvSpPr>
        <p:spPr>
          <a:xfrm>
            <a:off x="868680" y="1728215"/>
            <a:ext cx="10707624" cy="3447098"/>
          </a:xfrm>
          <a:prstGeom prst="rect">
            <a:avLst/>
          </a:prstGeom>
          <a:noFill/>
        </p:spPr>
        <p:txBody>
          <a:bodyPr wrap="square">
            <a:spAutoFit/>
          </a:bodyPr>
          <a:lstStyle/>
          <a:p>
            <a:pPr algn="just"/>
            <a:r>
              <a:rPr lang="it-IT" sz="2000" b="1" dirty="0">
                <a:solidFill>
                  <a:schemeClr val="bg2">
                    <a:lumMod val="25000"/>
                  </a:schemeClr>
                </a:solidFill>
              </a:rPr>
              <a:t>Quando NON CONVIENE aderire?</a:t>
            </a:r>
          </a:p>
          <a:p>
            <a:pPr algn="just"/>
            <a:endParaRPr lang="it-IT" sz="2000" dirty="0">
              <a:solidFill>
                <a:schemeClr val="bg2">
                  <a:lumMod val="25000"/>
                </a:schemeClr>
              </a:solidFill>
            </a:endParaRPr>
          </a:p>
          <a:p>
            <a:pPr lvl="0" algn="just"/>
            <a:r>
              <a:rPr lang="it-IT" sz="2000" b="1" dirty="0">
                <a:solidFill>
                  <a:schemeClr val="bg2">
                    <a:lumMod val="25000"/>
                  </a:schemeClr>
                </a:solidFill>
              </a:rPr>
              <a:t>Previsione di Crisi o Calo del Fatturato:</a:t>
            </a:r>
            <a:r>
              <a:rPr lang="it-IT" sz="2000" dirty="0">
                <a:solidFill>
                  <a:schemeClr val="bg2">
                    <a:lumMod val="25000"/>
                  </a:schemeClr>
                </a:solidFill>
              </a:rPr>
              <a:t> se si prevede che prossimi due anni il fatturato cali o che i costi aumentino (senza raggiungere le soglie di eventi eccezionali per la cessazione del concordato), si dovranno comunque pagare le imposte sull'importo concordato più alto.</a:t>
            </a:r>
          </a:p>
          <a:p>
            <a:pPr lvl="0" algn="just"/>
            <a:endParaRPr lang="it-IT" sz="2000" dirty="0">
              <a:solidFill>
                <a:schemeClr val="bg2">
                  <a:lumMod val="25000"/>
                </a:schemeClr>
              </a:solidFill>
            </a:endParaRPr>
          </a:p>
          <a:p>
            <a:pPr lvl="0" algn="just"/>
            <a:r>
              <a:rPr lang="it-IT" sz="2000" b="1" dirty="0">
                <a:solidFill>
                  <a:schemeClr val="bg2">
                    <a:lumMod val="25000"/>
                  </a:schemeClr>
                </a:solidFill>
              </a:rPr>
              <a:t>Incremento Proposto Eccessivo per ISA Bassi:</a:t>
            </a:r>
            <a:r>
              <a:rPr lang="it-IT" sz="2000" dirty="0">
                <a:solidFill>
                  <a:schemeClr val="bg2">
                    <a:lumMod val="25000"/>
                  </a:schemeClr>
                </a:solidFill>
              </a:rPr>
              <a:t> Un contribuente con voto ISA pari a 5 che riceve un'offerta con incremento fino al +35% paga un'imposta sostitutiva più alta (15%) e un reddito figurativo elevato rispetto ai propri flussi reali.</a:t>
            </a:r>
          </a:p>
          <a:p>
            <a:pPr lvl="0" algn="just"/>
            <a:endParaRPr lang="it-IT" dirty="0">
              <a:solidFill>
                <a:schemeClr val="bg2">
                  <a:lumMod val="25000"/>
                </a:schemeClr>
              </a:solidFill>
            </a:endParaRPr>
          </a:p>
          <a:p>
            <a:pPr algn="just"/>
            <a:endParaRPr lang="it-IT" sz="2000" dirty="0">
              <a:solidFill>
                <a:schemeClr val="bg2">
                  <a:lumMod val="25000"/>
                </a:schemeClr>
              </a:solidFill>
            </a:endParaRPr>
          </a:p>
        </p:txBody>
      </p:sp>
    </p:spTree>
    <p:extLst>
      <p:ext uri="{BB962C8B-B14F-4D97-AF65-F5344CB8AC3E}">
        <p14:creationId xmlns:p14="http://schemas.microsoft.com/office/powerpoint/2010/main" val="3311717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19ECA-6E4E-7C38-9A98-EA66A0D8593A}"/>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299DB82E-B581-AA79-6581-49E771F86F57}"/>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9759D39B-CDF9-D3FD-78E1-EDF19E23650E}"/>
                  </a:ext>
                </a:extLst>
              </p:cNvPr>
              <p:cNvSpPr txBox="1"/>
              <p:nvPr/>
            </p:nvSpPr>
            <p:spPr>
              <a:xfrm>
                <a:off x="868680" y="1728215"/>
                <a:ext cx="10707624" cy="4893647"/>
              </a:xfrm>
              <a:prstGeom prst="rect">
                <a:avLst/>
              </a:prstGeom>
              <a:noFill/>
            </p:spPr>
            <p:txBody>
              <a:bodyPr wrap="square">
                <a:spAutoFit/>
              </a:bodyPr>
              <a:lstStyle/>
              <a:p>
                <a:r>
                  <a:rPr lang="it-IT" sz="2400" b="1" dirty="0">
                    <a:solidFill>
                      <a:schemeClr val="bg2">
                        <a:lumMod val="25000"/>
                      </a:schemeClr>
                    </a:solidFill>
                  </a:rPr>
                  <a:t>4. Esempio Numerico di Calcolo</a:t>
                </a:r>
              </a:p>
              <a:p>
                <a:endParaRPr lang="it-IT" dirty="0">
                  <a:solidFill>
                    <a:schemeClr val="bg2">
                      <a:lumMod val="25000"/>
                    </a:schemeClr>
                  </a:solidFill>
                </a:endParaRPr>
              </a:p>
              <a:p>
                <a:r>
                  <a:rPr lang="it-IT" dirty="0">
                    <a:solidFill>
                      <a:schemeClr val="bg2">
                        <a:lumMod val="25000"/>
                      </a:schemeClr>
                    </a:solidFill>
                  </a:rPr>
                  <a:t>Ipotizziamo un professionista con </a:t>
                </a:r>
                <a:r>
                  <a:rPr lang="it-IT" b="1" dirty="0">
                    <a:solidFill>
                      <a:schemeClr val="bg2">
                        <a:lumMod val="25000"/>
                      </a:schemeClr>
                    </a:solidFill>
                  </a:rPr>
                  <a:t>punteggio ISA pari a 8,5</a:t>
                </a:r>
                <a:r>
                  <a:rPr lang="it-IT" dirty="0">
                    <a:solidFill>
                      <a:schemeClr val="bg2">
                        <a:lumMod val="25000"/>
                      </a:schemeClr>
                    </a:solidFill>
                  </a:rPr>
                  <a:t>:</a:t>
                </a:r>
              </a:p>
              <a:p>
                <a:pPr lvl="0"/>
                <a:r>
                  <a:rPr lang="it-IT" b="1" dirty="0">
                    <a:solidFill>
                      <a:schemeClr val="bg2">
                        <a:lumMod val="25000"/>
                      </a:schemeClr>
                    </a:solidFill>
                  </a:rPr>
                  <a:t>Reddito anno base (2025):</a:t>
                </a:r>
                <a:r>
                  <a:rPr lang="it-IT" dirty="0">
                    <a:solidFill>
                      <a:schemeClr val="bg2">
                        <a:lumMod val="25000"/>
                      </a:schemeClr>
                    </a:solidFill>
                  </a:rPr>
                  <a:t> € 50.000</a:t>
                </a:r>
              </a:p>
              <a:p>
                <a:pPr lvl="0"/>
                <a:r>
                  <a:rPr lang="it-IT" b="1" dirty="0">
                    <a:solidFill>
                      <a:schemeClr val="bg2">
                        <a:lumMod val="25000"/>
                      </a:schemeClr>
                    </a:solidFill>
                  </a:rPr>
                  <a:t>Stima reddito effettivo biennio successivo:</a:t>
                </a:r>
                <a:r>
                  <a:rPr lang="it-IT" dirty="0">
                    <a:solidFill>
                      <a:schemeClr val="bg2">
                        <a:lumMod val="25000"/>
                      </a:schemeClr>
                    </a:solidFill>
                  </a:rPr>
                  <a:t> € 70.000/anno</a:t>
                </a:r>
              </a:p>
              <a:p>
                <a:pPr lvl="0"/>
                <a:endParaRPr lang="it-IT" dirty="0">
                  <a:solidFill>
                    <a:schemeClr val="bg2">
                      <a:lumMod val="25000"/>
                    </a:schemeClr>
                  </a:solidFill>
                </a:endParaRPr>
              </a:p>
              <a:p>
                <a:r>
                  <a:rPr lang="it-IT" b="1" dirty="0">
                    <a:solidFill>
                      <a:schemeClr val="bg2">
                        <a:lumMod val="25000"/>
                      </a:schemeClr>
                    </a:solidFill>
                  </a:rPr>
                  <a:t>Passaggio 1: Applicazione del </a:t>
                </a:r>
                <a:r>
                  <a:rPr lang="it-IT" b="1" dirty="0" err="1">
                    <a:solidFill>
                      <a:schemeClr val="bg2">
                        <a:lumMod val="25000"/>
                      </a:schemeClr>
                    </a:solidFill>
                  </a:rPr>
                  <a:t>Tettonimo</a:t>
                </a:r>
                <a:r>
                  <a:rPr lang="it-IT" b="1" dirty="0">
                    <a:solidFill>
                      <a:schemeClr val="bg2">
                        <a:lumMod val="25000"/>
                      </a:schemeClr>
                    </a:solidFill>
                  </a:rPr>
                  <a:t> Incremento Proposta</a:t>
                </a:r>
                <a:endParaRPr lang="it-IT" dirty="0">
                  <a:solidFill>
                    <a:schemeClr val="bg2">
                      <a:lumMod val="25000"/>
                    </a:schemeClr>
                  </a:solidFill>
                </a:endParaRPr>
              </a:p>
              <a:p>
                <a:pPr lvl="0"/>
                <a:r>
                  <a:rPr lang="it-IT" dirty="0">
                    <a:solidFill>
                      <a:schemeClr val="bg2">
                        <a:lumMod val="25000"/>
                      </a:schemeClr>
                    </a:solidFill>
                  </a:rPr>
                  <a:t>Avendo un punteggio ISA compreso tra 8 e 8,99, l'incremento massimo del Fisco è del </a:t>
                </a:r>
                <a:r>
                  <a:rPr lang="it-IT" b="1" dirty="0">
                    <a:solidFill>
                      <a:schemeClr val="bg2">
                        <a:lumMod val="25000"/>
                      </a:schemeClr>
                    </a:solidFill>
                  </a:rPr>
                  <a:t>25%</a:t>
                </a:r>
                <a:r>
                  <a:rPr lang="it-IT" dirty="0">
                    <a:solidFill>
                      <a:schemeClr val="bg2">
                        <a:lumMod val="25000"/>
                      </a:schemeClr>
                    </a:solidFill>
                  </a:rPr>
                  <a:t>.</a:t>
                </a:r>
              </a:p>
              <a:p>
                <a:pPr lvl="0"/>
                <a:r>
                  <a:rPr lang="it-IT" b="1" dirty="0">
                    <a:solidFill>
                      <a:schemeClr val="bg2">
                        <a:lumMod val="25000"/>
                      </a:schemeClr>
                    </a:solidFill>
                  </a:rPr>
                  <a:t>Reddito massimo concordato imponibile:</a:t>
                </a:r>
                <a:r>
                  <a:rPr lang="it-IT" dirty="0">
                    <a:solidFill>
                      <a:schemeClr val="bg2">
                        <a:lumMod val="25000"/>
                      </a:schemeClr>
                    </a:solidFill>
                  </a:rPr>
                  <a:t> </a:t>
                </a:r>
                <a14:m>
                  <m:oMath xmlns:m="http://schemas.openxmlformats.org/officeDocument/2006/math">
                    <m:r>
                      <a:rPr lang="it-IT" i="1">
                        <a:solidFill>
                          <a:schemeClr val="bg2">
                            <a:lumMod val="25000"/>
                          </a:schemeClr>
                        </a:solidFill>
                        <a:latin typeface="Cambria Math" panose="02040503050406030204" pitchFamily="18" charset="0"/>
                      </a:rPr>
                      <m:t>€50.000+</m:t>
                    </m:r>
                    <m:d>
                      <m:dPr>
                        <m:ctrlPr>
                          <a:rPr lang="it-IT" i="1">
                            <a:solidFill>
                              <a:schemeClr val="bg2">
                                <a:lumMod val="25000"/>
                              </a:schemeClr>
                            </a:solidFill>
                            <a:latin typeface="Cambria Math" panose="02040503050406030204" pitchFamily="18" charset="0"/>
                          </a:rPr>
                        </m:ctrlPr>
                      </m:dPr>
                      <m:e>
                        <m:r>
                          <a:rPr lang="it-IT" i="1">
                            <a:solidFill>
                              <a:schemeClr val="bg2">
                                <a:lumMod val="25000"/>
                              </a:schemeClr>
                            </a:solidFill>
                            <a:latin typeface="Cambria Math" panose="02040503050406030204" pitchFamily="18" charset="0"/>
                          </a:rPr>
                          <m:t>25%×50.000</m:t>
                        </m:r>
                      </m:e>
                    </m:d>
                    <m:r>
                      <a:rPr lang="it-IT" i="1">
                        <a:solidFill>
                          <a:schemeClr val="bg2">
                            <a:lumMod val="25000"/>
                          </a:schemeClr>
                        </a:solidFill>
                        <a:latin typeface="Cambria Math" panose="02040503050406030204" pitchFamily="18" charset="0"/>
                      </a:rPr>
                      <m:t>=</m:t>
                    </m:r>
                    <m:r>
                      <a:rPr lang="it-IT" b="1">
                        <a:solidFill>
                          <a:schemeClr val="bg2">
                            <a:lumMod val="25000"/>
                          </a:schemeClr>
                        </a:solidFill>
                        <a:latin typeface="Cambria Math" panose="02040503050406030204" pitchFamily="18" charset="0"/>
                      </a:rPr>
                      <m:t>€</m:t>
                    </m:r>
                    <m:r>
                      <a:rPr lang="it-IT" i="1">
                        <a:solidFill>
                          <a:schemeClr val="bg2">
                            <a:lumMod val="25000"/>
                          </a:schemeClr>
                        </a:solidFill>
                        <a:latin typeface="Cambria Math" panose="02040503050406030204" pitchFamily="18" charset="0"/>
                      </a:rPr>
                      <m:t> </m:t>
                    </m:r>
                    <m:r>
                      <a:rPr lang="it-IT" b="1">
                        <a:solidFill>
                          <a:schemeClr val="bg2">
                            <a:lumMod val="25000"/>
                          </a:schemeClr>
                        </a:solidFill>
                        <a:latin typeface="Cambria Math" panose="02040503050406030204" pitchFamily="18" charset="0"/>
                      </a:rPr>
                      <m:t>𝟔𝟐</m:t>
                    </m:r>
                    <m:r>
                      <a:rPr lang="it-IT" b="1">
                        <a:solidFill>
                          <a:schemeClr val="bg2">
                            <a:lumMod val="25000"/>
                          </a:schemeClr>
                        </a:solidFill>
                        <a:latin typeface="Cambria Math" panose="02040503050406030204" pitchFamily="18" charset="0"/>
                      </a:rPr>
                      <m:t>.</m:t>
                    </m:r>
                    <m:r>
                      <a:rPr lang="it-IT" b="1">
                        <a:solidFill>
                          <a:schemeClr val="bg2">
                            <a:lumMod val="25000"/>
                          </a:schemeClr>
                        </a:solidFill>
                        <a:latin typeface="Cambria Math" panose="02040503050406030204" pitchFamily="18" charset="0"/>
                      </a:rPr>
                      <m:t>𝟓𝟎𝟎</m:t>
                    </m:r>
                  </m:oMath>
                </a14:m>
                <a:r>
                  <a:rPr lang="it-IT" dirty="0">
                    <a:solidFill>
                      <a:schemeClr val="bg2">
                        <a:lumMod val="25000"/>
                      </a:schemeClr>
                    </a:solidFill>
                  </a:rPr>
                  <a:t>. </a:t>
                </a:r>
              </a:p>
              <a:p>
                <a:pPr lvl="0"/>
                <a:endParaRPr lang="it-IT" dirty="0">
                  <a:solidFill>
                    <a:schemeClr val="bg2">
                      <a:lumMod val="25000"/>
                    </a:schemeClr>
                  </a:solidFill>
                </a:endParaRPr>
              </a:p>
              <a:p>
                <a:r>
                  <a:rPr lang="it-IT" b="1" dirty="0">
                    <a:solidFill>
                      <a:schemeClr val="bg2">
                        <a:lumMod val="25000"/>
                      </a:schemeClr>
                    </a:solidFill>
                  </a:rPr>
                  <a:t>Passaggio 2: Tassazione Concordata vs Ordinaria</a:t>
                </a:r>
                <a:endParaRPr lang="it-IT" dirty="0">
                  <a:solidFill>
                    <a:schemeClr val="bg2">
                      <a:lumMod val="25000"/>
                    </a:schemeClr>
                  </a:solidFill>
                </a:endParaRPr>
              </a:p>
              <a:p>
                <a:pPr lvl="0"/>
                <a:r>
                  <a:rPr lang="it-IT" b="1" dirty="0">
                    <a:solidFill>
                      <a:schemeClr val="bg2">
                        <a:lumMod val="25000"/>
                      </a:schemeClr>
                    </a:solidFill>
                  </a:rPr>
                  <a:t>Quota Base (€ 50.000):</a:t>
                </a:r>
                <a:r>
                  <a:rPr lang="it-IT" dirty="0">
                    <a:solidFill>
                      <a:schemeClr val="bg2">
                        <a:lumMod val="25000"/>
                      </a:schemeClr>
                    </a:solidFill>
                  </a:rPr>
                  <a:t> Tassata con IRPEF ordinaria.</a:t>
                </a:r>
              </a:p>
              <a:p>
                <a:pPr lvl="0"/>
                <a:r>
                  <a:rPr lang="it-IT" b="1" dirty="0">
                    <a:solidFill>
                      <a:schemeClr val="bg2">
                        <a:lumMod val="25000"/>
                      </a:schemeClr>
                    </a:solidFill>
                  </a:rPr>
                  <a:t>Quota Incrementale Proposta (€ 12.500):</a:t>
                </a:r>
                <a:r>
                  <a:rPr lang="it-IT" dirty="0">
                    <a:solidFill>
                      <a:schemeClr val="bg2">
                        <a:lumMod val="25000"/>
                      </a:schemeClr>
                    </a:solidFill>
                  </a:rPr>
                  <a:t> Tassata con </a:t>
                </a:r>
                <a:r>
                  <a:rPr lang="it-IT" b="1" dirty="0" err="1">
                    <a:solidFill>
                      <a:schemeClr val="bg2">
                        <a:lumMod val="25000"/>
                      </a:schemeClr>
                    </a:solidFill>
                  </a:rPr>
                  <a:t>Flat</a:t>
                </a:r>
                <a:r>
                  <a:rPr lang="it-IT" b="1" dirty="0">
                    <a:solidFill>
                      <a:schemeClr val="bg2">
                        <a:lumMod val="25000"/>
                      </a:schemeClr>
                    </a:solidFill>
                  </a:rPr>
                  <a:t> Tax al 10%</a:t>
                </a:r>
                <a:r>
                  <a:rPr lang="it-IT" dirty="0">
                    <a:solidFill>
                      <a:schemeClr val="bg2">
                        <a:lumMod val="25000"/>
                      </a:schemeClr>
                    </a:solidFill>
                  </a:rPr>
                  <a:t> (punteggio ISA </a:t>
                </a:r>
                <a14:m>
                  <m:oMath xmlns:m="http://schemas.openxmlformats.org/officeDocument/2006/math">
                    <m:r>
                      <a:rPr lang="it-IT" i="1">
                        <a:solidFill>
                          <a:schemeClr val="bg2">
                            <a:lumMod val="25000"/>
                          </a:schemeClr>
                        </a:solidFill>
                        <a:latin typeface="Cambria Math" panose="02040503050406030204" pitchFamily="18" charset="0"/>
                      </a:rPr>
                      <m:t>≥8</m:t>
                    </m:r>
                  </m:oMath>
                </a14:m>
                <a:r>
                  <a:rPr lang="it-IT" dirty="0">
                    <a:solidFill>
                      <a:schemeClr val="bg2">
                        <a:lumMod val="25000"/>
                      </a:schemeClr>
                    </a:solidFill>
                  </a:rPr>
                  <a:t>) </a:t>
                </a:r>
                <a14:m>
                  <m:oMath xmlns:m="http://schemas.openxmlformats.org/officeDocument/2006/math">
                    <m:r>
                      <a:rPr lang="it-IT" i="1">
                        <a:solidFill>
                          <a:schemeClr val="bg2">
                            <a:lumMod val="25000"/>
                          </a:schemeClr>
                        </a:solidFill>
                        <a:latin typeface="Cambria Math" panose="02040503050406030204" pitchFamily="18" charset="0"/>
                      </a:rPr>
                      <m:t>=€1.250</m:t>
                    </m:r>
                  </m:oMath>
                </a14:m>
                <a:r>
                  <a:rPr lang="it-IT" dirty="0">
                    <a:solidFill>
                      <a:schemeClr val="bg2">
                        <a:lumMod val="25000"/>
                      </a:schemeClr>
                    </a:solidFill>
                  </a:rPr>
                  <a:t> di imposta. </a:t>
                </a:r>
              </a:p>
              <a:p>
                <a:pPr lvl="0"/>
                <a:r>
                  <a:rPr lang="it-IT" b="1" dirty="0">
                    <a:solidFill>
                      <a:schemeClr val="bg2">
                        <a:lumMod val="25000"/>
                      </a:schemeClr>
                    </a:solidFill>
                  </a:rPr>
                  <a:t>Extra-Reddito Reale (€ 70.000 - € 62.500 = € 7.500):</a:t>
                </a:r>
                <a:r>
                  <a:rPr lang="it-IT" dirty="0">
                    <a:solidFill>
                      <a:schemeClr val="bg2">
                        <a:lumMod val="25000"/>
                      </a:schemeClr>
                    </a:solidFill>
                  </a:rPr>
                  <a:t> </a:t>
                </a:r>
                <a:r>
                  <a:rPr lang="it-IT" b="1" dirty="0">
                    <a:solidFill>
                      <a:schemeClr val="bg2">
                        <a:lumMod val="25000"/>
                      </a:schemeClr>
                    </a:solidFill>
                  </a:rPr>
                  <a:t>Tassazione 0%</a:t>
                </a:r>
                <a:r>
                  <a:rPr lang="it-IT" dirty="0">
                    <a:solidFill>
                      <a:schemeClr val="bg2">
                        <a:lumMod val="25000"/>
                      </a:schemeClr>
                    </a:solidFill>
                  </a:rPr>
                  <a:t> (Completamente esente).</a:t>
                </a:r>
              </a:p>
              <a:p>
                <a:pPr lvl="0"/>
                <a:endParaRPr lang="it-IT" dirty="0">
                  <a:solidFill>
                    <a:schemeClr val="bg2">
                      <a:lumMod val="25000"/>
                    </a:schemeClr>
                  </a:solidFill>
                </a:endParaRPr>
              </a:p>
              <a:p>
                <a:r>
                  <a:rPr lang="it-IT" b="1" dirty="0">
                    <a:solidFill>
                      <a:schemeClr val="bg2">
                        <a:lumMod val="25000"/>
                      </a:schemeClr>
                    </a:solidFill>
                  </a:rPr>
                  <a:t>Risultato del risparmio:</a:t>
                </a:r>
                <a:r>
                  <a:rPr lang="it-IT" dirty="0">
                    <a:solidFill>
                      <a:schemeClr val="bg2">
                        <a:lumMod val="25000"/>
                      </a:schemeClr>
                    </a:solidFill>
                  </a:rPr>
                  <a:t> Il contribuente paga le imposte su € 62.500 (di cui € 12.500 a tassazione agevolata del 10%) anziché pagare l'IRPEF ordinaria a scaglioni sull'intero reddito reale di € 70.000.</a:t>
                </a:r>
              </a:p>
            </p:txBody>
          </p:sp>
        </mc:Choice>
        <mc:Fallback xmlns="">
          <p:sp>
            <p:nvSpPr>
              <p:cNvPr id="6" name="CasellaDiTesto 5">
                <a:extLst>
                  <a:ext uri="{FF2B5EF4-FFF2-40B4-BE49-F238E27FC236}">
                    <a16:creationId xmlns:a16="http://schemas.microsoft.com/office/drawing/2014/main" id="{9759D39B-CDF9-D3FD-78E1-EDF19E23650E}"/>
                  </a:ext>
                </a:extLst>
              </p:cNvPr>
              <p:cNvSpPr txBox="1">
                <a:spLocks noRot="1" noChangeAspect="1" noMove="1" noResize="1" noEditPoints="1" noAdjustHandles="1" noChangeArrowheads="1" noChangeShapeType="1" noTextEdit="1"/>
              </p:cNvSpPr>
              <p:nvPr/>
            </p:nvSpPr>
            <p:spPr>
              <a:xfrm>
                <a:off x="868680" y="1728215"/>
                <a:ext cx="10707624" cy="4893647"/>
              </a:xfrm>
              <a:prstGeom prst="rect">
                <a:avLst/>
              </a:prstGeom>
              <a:blipFill>
                <a:blip r:embed="rId2"/>
                <a:stretch>
                  <a:fillRect l="-911" t="-747" b="-1121"/>
                </a:stretch>
              </a:blipFill>
            </p:spPr>
            <p:txBody>
              <a:bodyPr/>
              <a:lstStyle/>
              <a:p>
                <a:r>
                  <a:rPr lang="it-IT">
                    <a:noFill/>
                  </a:rPr>
                  <a:t> </a:t>
                </a:r>
              </a:p>
            </p:txBody>
          </p:sp>
        </mc:Fallback>
      </mc:AlternateContent>
    </p:spTree>
    <p:extLst>
      <p:ext uri="{BB962C8B-B14F-4D97-AF65-F5344CB8AC3E}">
        <p14:creationId xmlns:p14="http://schemas.microsoft.com/office/powerpoint/2010/main" val="3707083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37480-1DA3-2B02-954E-A630989DBA6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8E7BCBAE-5268-BD0B-F635-48A56996EF75}"/>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B40A6331-B2B0-94DC-CEA7-6A2279578E12}"/>
              </a:ext>
            </a:extLst>
          </p:cNvPr>
          <p:cNvSpPr txBox="1"/>
          <p:nvPr/>
        </p:nvSpPr>
        <p:spPr>
          <a:xfrm>
            <a:off x="841248" y="2285999"/>
            <a:ext cx="10707624" cy="4062651"/>
          </a:xfrm>
          <a:prstGeom prst="rect">
            <a:avLst/>
          </a:prstGeom>
          <a:noFill/>
        </p:spPr>
        <p:txBody>
          <a:bodyPr wrap="square">
            <a:spAutoFit/>
          </a:bodyPr>
          <a:lstStyle/>
          <a:p>
            <a:r>
              <a:rPr lang="it-IT" sz="2000" b="1" u="sng" dirty="0">
                <a:solidFill>
                  <a:schemeClr val="bg2">
                    <a:lumMod val="25000"/>
                  </a:schemeClr>
                </a:solidFill>
              </a:rPr>
              <a:t>Esempio: il reddito di una </a:t>
            </a:r>
            <a:r>
              <a:rPr lang="it-IT" sz="2000" b="1" u="sng" dirty="0" err="1">
                <a:solidFill>
                  <a:schemeClr val="bg2">
                    <a:lumMod val="25000"/>
                  </a:schemeClr>
                </a:solidFill>
              </a:rPr>
              <a:t>srl</a:t>
            </a:r>
            <a:r>
              <a:rPr lang="it-IT" sz="2000" b="1" u="sng" dirty="0">
                <a:solidFill>
                  <a:schemeClr val="bg2">
                    <a:lumMod val="25000"/>
                  </a:schemeClr>
                </a:solidFill>
              </a:rPr>
              <a:t> è di 50.000 con punteggio ISA 2025 su redditi 2024 pari a 8</a:t>
            </a:r>
          </a:p>
          <a:p>
            <a:endParaRPr lang="it-IT" sz="2000" dirty="0">
              <a:solidFill>
                <a:schemeClr val="bg2">
                  <a:lumMod val="25000"/>
                </a:schemeClr>
              </a:solidFill>
            </a:endParaRPr>
          </a:p>
          <a:p>
            <a:pPr algn="just"/>
            <a:r>
              <a:rPr lang="it-IT" sz="2000" dirty="0">
                <a:solidFill>
                  <a:schemeClr val="bg2">
                    <a:lumMod val="25000"/>
                  </a:schemeClr>
                </a:solidFill>
              </a:rPr>
              <a:t>Ecco la simulazione dettagliata dell'impatto economico e della convenienza del </a:t>
            </a:r>
            <a:r>
              <a:rPr lang="it-IT" sz="2000" b="1" dirty="0">
                <a:solidFill>
                  <a:schemeClr val="bg2">
                    <a:lumMod val="25000"/>
                  </a:schemeClr>
                </a:solidFill>
              </a:rPr>
              <a:t>Concordato Preventivo Biennale 2025-2026</a:t>
            </a:r>
            <a:r>
              <a:rPr lang="it-IT" sz="2000" dirty="0">
                <a:solidFill>
                  <a:schemeClr val="bg2">
                    <a:lumMod val="25000"/>
                  </a:schemeClr>
                </a:solidFill>
              </a:rPr>
              <a:t> per la tua S.r.l., calcolata sulla base dei dati forniti.</a:t>
            </a:r>
          </a:p>
          <a:p>
            <a:pPr algn="just"/>
            <a:endParaRPr lang="it-IT" sz="2000" dirty="0">
              <a:solidFill>
                <a:schemeClr val="bg2">
                  <a:lumMod val="25000"/>
                </a:schemeClr>
              </a:solidFill>
            </a:endParaRPr>
          </a:p>
          <a:p>
            <a:pPr algn="just"/>
            <a:r>
              <a:rPr lang="it-IT" sz="2000" b="1" dirty="0">
                <a:solidFill>
                  <a:schemeClr val="bg2">
                    <a:lumMod val="25000"/>
                  </a:schemeClr>
                </a:solidFill>
              </a:rPr>
              <a:t>1. Calcolo del Tetto Massimo della Proposta del Fisco</a:t>
            </a:r>
            <a:endParaRPr lang="it-IT" sz="2000" dirty="0">
              <a:solidFill>
                <a:schemeClr val="bg2">
                  <a:lumMod val="25000"/>
                </a:schemeClr>
              </a:solidFill>
            </a:endParaRPr>
          </a:p>
          <a:p>
            <a:pPr algn="just"/>
            <a:r>
              <a:rPr lang="it-IT" sz="2000" dirty="0">
                <a:solidFill>
                  <a:schemeClr val="bg2">
                    <a:lumMod val="25000"/>
                  </a:schemeClr>
                </a:solidFill>
              </a:rPr>
              <a:t>Per i contribuenti soggetti ad IRES (come le S.r.l.) con un punteggio </a:t>
            </a:r>
            <a:r>
              <a:rPr lang="it-IT" sz="2000" b="1" dirty="0">
                <a:solidFill>
                  <a:schemeClr val="bg2">
                    <a:lumMod val="25000"/>
                  </a:schemeClr>
                </a:solidFill>
              </a:rPr>
              <a:t>ISA pari a 8</a:t>
            </a:r>
            <a:r>
              <a:rPr lang="it-IT" sz="2000" dirty="0">
                <a:solidFill>
                  <a:schemeClr val="bg2">
                    <a:lumMod val="25000"/>
                  </a:schemeClr>
                </a:solidFill>
              </a:rPr>
              <a:t>, la normativa prevede che l'incremento massimo di reddito proposto dall'Agenzia delle Entrate rispetto all'anno base (2024) sia </a:t>
            </a:r>
            <a:r>
              <a:rPr lang="it-IT" sz="2000" b="1" dirty="0">
                <a:solidFill>
                  <a:schemeClr val="bg2">
                    <a:lumMod val="25000"/>
                  </a:schemeClr>
                </a:solidFill>
              </a:rPr>
              <a:t>calmierato al +25%</a:t>
            </a:r>
            <a:r>
              <a:rPr lang="it-IT" sz="2000" dirty="0">
                <a:solidFill>
                  <a:schemeClr val="bg2">
                    <a:lumMod val="25000"/>
                  </a:schemeClr>
                </a:solidFill>
              </a:rPr>
              <a:t>.</a:t>
            </a:r>
          </a:p>
          <a:p>
            <a:pPr lvl="0"/>
            <a:r>
              <a:rPr lang="it-IT" sz="2000" b="1" dirty="0">
                <a:solidFill>
                  <a:schemeClr val="bg2">
                    <a:lumMod val="25000"/>
                  </a:schemeClr>
                </a:solidFill>
              </a:rPr>
              <a:t>Reddito Anno Base (2024):</a:t>
            </a:r>
            <a:r>
              <a:rPr lang="it-IT" sz="2000" dirty="0">
                <a:solidFill>
                  <a:schemeClr val="bg2">
                    <a:lumMod val="25000"/>
                  </a:schemeClr>
                </a:solidFill>
              </a:rPr>
              <a:t> € 50.000</a:t>
            </a:r>
          </a:p>
          <a:p>
            <a:pPr lvl="0"/>
            <a:r>
              <a:rPr lang="it-IT" sz="2000" b="1" dirty="0">
                <a:solidFill>
                  <a:schemeClr val="bg2">
                    <a:lumMod val="25000"/>
                  </a:schemeClr>
                </a:solidFill>
              </a:rPr>
              <a:t>Incremento Massimo Applicabile (+25%):</a:t>
            </a:r>
            <a:r>
              <a:rPr lang="it-IT" sz="2000" dirty="0">
                <a:solidFill>
                  <a:schemeClr val="bg2">
                    <a:lumMod val="25000"/>
                  </a:schemeClr>
                </a:solidFill>
              </a:rPr>
              <a:t> € 12.500</a:t>
            </a:r>
          </a:p>
          <a:p>
            <a:pPr lvl="0"/>
            <a:r>
              <a:rPr lang="it-IT" sz="2000" b="1" dirty="0">
                <a:solidFill>
                  <a:schemeClr val="bg2">
                    <a:lumMod val="25000"/>
                  </a:schemeClr>
                </a:solidFill>
              </a:rPr>
              <a:t>Reddito Proposto per il Concordato (2025/2026):</a:t>
            </a:r>
            <a:r>
              <a:rPr lang="it-IT" sz="2000" dirty="0">
                <a:solidFill>
                  <a:schemeClr val="bg2">
                    <a:lumMod val="25000"/>
                  </a:schemeClr>
                </a:solidFill>
              </a:rPr>
              <a:t> </a:t>
            </a:r>
            <a:r>
              <a:rPr lang="it-IT" sz="2000" b="1" dirty="0">
                <a:solidFill>
                  <a:schemeClr val="bg2">
                    <a:lumMod val="25000"/>
                  </a:schemeClr>
                </a:solidFill>
              </a:rPr>
              <a:t>€ 62.500</a:t>
            </a:r>
            <a:endParaRPr lang="it-IT" sz="2000" dirty="0">
              <a:solidFill>
                <a:schemeClr val="bg2">
                  <a:lumMod val="25000"/>
                </a:schemeClr>
              </a:solidFill>
            </a:endParaRPr>
          </a:p>
          <a:p>
            <a:endParaRPr lang="it-IT" dirty="0">
              <a:solidFill>
                <a:schemeClr val="bg2">
                  <a:lumMod val="25000"/>
                </a:schemeClr>
              </a:solidFill>
            </a:endParaRPr>
          </a:p>
        </p:txBody>
      </p:sp>
    </p:spTree>
    <p:extLst>
      <p:ext uri="{BB962C8B-B14F-4D97-AF65-F5344CB8AC3E}">
        <p14:creationId xmlns:p14="http://schemas.microsoft.com/office/powerpoint/2010/main" val="432547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93701-A19F-8B02-A05F-F607F893EC68}"/>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45B1118A-3D50-5241-0FCF-6345A24F4B1E}"/>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CE920285-A577-FADF-5B56-E38345BB9B7E}"/>
                  </a:ext>
                </a:extLst>
              </p:cNvPr>
              <p:cNvSpPr txBox="1"/>
              <p:nvPr/>
            </p:nvSpPr>
            <p:spPr>
              <a:xfrm>
                <a:off x="841248" y="2285999"/>
                <a:ext cx="10707624" cy="2523768"/>
              </a:xfrm>
              <a:prstGeom prst="rect">
                <a:avLst/>
              </a:prstGeom>
              <a:noFill/>
            </p:spPr>
            <p:txBody>
              <a:bodyPr wrap="square">
                <a:spAutoFit/>
              </a:bodyPr>
              <a:lstStyle/>
              <a:p>
                <a:r>
                  <a:rPr lang="it-IT" sz="2000" b="1" dirty="0">
                    <a:solidFill>
                      <a:schemeClr val="bg2">
                        <a:lumMod val="25000"/>
                      </a:schemeClr>
                    </a:solidFill>
                  </a:rPr>
                  <a:t>2. Tassazione e Aliquota Sostitutiva (</a:t>
                </a:r>
                <a:r>
                  <a:rPr lang="it-IT" sz="2000" b="1" dirty="0" err="1">
                    <a:solidFill>
                      <a:schemeClr val="bg2">
                        <a:lumMod val="25000"/>
                      </a:schemeClr>
                    </a:solidFill>
                  </a:rPr>
                  <a:t>Flat</a:t>
                </a:r>
                <a:r>
                  <a:rPr lang="it-IT" sz="2000" b="1" dirty="0">
                    <a:solidFill>
                      <a:schemeClr val="bg2">
                        <a:lumMod val="25000"/>
                      </a:schemeClr>
                    </a:solidFill>
                  </a:rPr>
                  <a:t> Tax Incrementale)</a:t>
                </a:r>
              </a:p>
              <a:p>
                <a:endParaRPr lang="it-IT" sz="2000" dirty="0">
                  <a:solidFill>
                    <a:schemeClr val="bg2">
                      <a:lumMod val="25000"/>
                    </a:schemeClr>
                  </a:solidFill>
                </a:endParaRPr>
              </a:p>
              <a:p>
                <a:r>
                  <a:rPr lang="it-IT" sz="2000" dirty="0">
                    <a:solidFill>
                      <a:schemeClr val="bg2">
                        <a:lumMod val="25000"/>
                      </a:schemeClr>
                    </a:solidFill>
                  </a:rPr>
                  <a:t>Sui </a:t>
                </a:r>
                <a:r>
                  <a:rPr lang="it-IT" sz="2000" b="1" dirty="0">
                    <a:solidFill>
                      <a:schemeClr val="bg2">
                        <a:lumMod val="25000"/>
                      </a:schemeClr>
                    </a:solidFill>
                  </a:rPr>
                  <a:t>€ 12.500 di maggior reddito concordato</a:t>
                </a:r>
                <a:r>
                  <a:rPr lang="it-IT" sz="2000" dirty="0">
                    <a:solidFill>
                      <a:schemeClr val="bg2">
                        <a:lumMod val="25000"/>
                      </a:schemeClr>
                    </a:solidFill>
                  </a:rPr>
                  <a:t> (la differenza tra € 62.500 proposti e i € 50.000 dell'anno base), la S.r.l. non paga l'IRES ordinaria (24%), ma beneficia dell'</a:t>
                </a:r>
                <a:r>
                  <a:rPr lang="it-IT" sz="2000" b="1" dirty="0">
                    <a:solidFill>
                      <a:schemeClr val="bg2">
                        <a:lumMod val="25000"/>
                      </a:schemeClr>
                    </a:solidFill>
                  </a:rPr>
                  <a:t>imposta sostitutiva agevolata</a:t>
                </a:r>
                <a:r>
                  <a:rPr lang="it-IT" sz="2000" dirty="0">
                    <a:solidFill>
                      <a:schemeClr val="bg2">
                        <a:lumMod val="25000"/>
                      </a:schemeClr>
                    </a:solidFill>
                  </a:rPr>
                  <a:t>.</a:t>
                </a:r>
              </a:p>
              <a:p>
                <a:r>
                  <a:rPr lang="it-IT" sz="2000" dirty="0">
                    <a:solidFill>
                      <a:schemeClr val="bg2">
                        <a:lumMod val="25000"/>
                      </a:schemeClr>
                    </a:solidFill>
                  </a:rPr>
                  <a:t>Avendo un </a:t>
                </a:r>
                <a:r>
                  <a:rPr lang="it-IT" sz="2000" b="1" dirty="0">
                    <a:solidFill>
                      <a:schemeClr val="bg2">
                        <a:lumMod val="25000"/>
                      </a:schemeClr>
                    </a:solidFill>
                  </a:rPr>
                  <a:t>punteggio ISA pari a 8</a:t>
                </a:r>
                <a:r>
                  <a:rPr lang="it-IT" sz="2000" dirty="0">
                    <a:solidFill>
                      <a:schemeClr val="bg2">
                        <a:lumMod val="25000"/>
                      </a:schemeClr>
                    </a:solidFill>
                  </a:rPr>
                  <a:t> (punteggio compreso nella fascia tra 8 e 10):</a:t>
                </a:r>
              </a:p>
              <a:p>
                <a:pPr lvl="0"/>
                <a:r>
                  <a:rPr lang="it-IT" sz="2000" b="1" dirty="0">
                    <a:solidFill>
                      <a:schemeClr val="bg2">
                        <a:lumMod val="25000"/>
                      </a:schemeClr>
                    </a:solidFill>
                  </a:rPr>
                  <a:t>Aliquota Imposta Sostitutiva:</a:t>
                </a:r>
                <a:r>
                  <a:rPr lang="it-IT" sz="2000" dirty="0">
                    <a:solidFill>
                      <a:schemeClr val="bg2">
                        <a:lumMod val="25000"/>
                      </a:schemeClr>
                    </a:solidFill>
                  </a:rPr>
                  <a:t> </a:t>
                </a:r>
                <a:r>
                  <a:rPr lang="it-IT" sz="2000" b="1" dirty="0">
                    <a:solidFill>
                      <a:schemeClr val="bg2">
                        <a:lumMod val="25000"/>
                      </a:schemeClr>
                    </a:solidFill>
                  </a:rPr>
                  <a:t>10%</a:t>
                </a:r>
                <a:r>
                  <a:rPr lang="it-IT" sz="2000" dirty="0">
                    <a:solidFill>
                      <a:schemeClr val="bg2">
                        <a:lumMod val="25000"/>
                      </a:schemeClr>
                    </a:solidFill>
                  </a:rPr>
                  <a:t> </a:t>
                </a:r>
                <a:r>
                  <a:rPr lang="it-IT" sz="2000" i="1" dirty="0">
                    <a:solidFill>
                      <a:schemeClr val="bg2">
                        <a:lumMod val="25000"/>
                      </a:schemeClr>
                    </a:solidFill>
                  </a:rPr>
                  <a:t>(anziché il 24% di IRES ordinaria)</a:t>
                </a:r>
                <a:endParaRPr lang="it-IT" sz="2000" dirty="0">
                  <a:solidFill>
                    <a:schemeClr val="bg2">
                      <a:lumMod val="25000"/>
                    </a:schemeClr>
                  </a:solidFill>
                </a:endParaRPr>
              </a:p>
              <a:p>
                <a:pPr lvl="0"/>
                <a:r>
                  <a:rPr lang="it-IT" sz="2000" b="1" dirty="0">
                    <a:solidFill>
                      <a:schemeClr val="bg2">
                        <a:lumMod val="25000"/>
                      </a:schemeClr>
                    </a:solidFill>
                  </a:rPr>
                  <a:t>Imposta Sostitutiva Annuale sulla quota incrementale:</a:t>
                </a:r>
                <a:r>
                  <a:rPr lang="it-IT" sz="2000" dirty="0">
                    <a:solidFill>
                      <a:schemeClr val="bg2">
                        <a:lumMod val="25000"/>
                      </a:schemeClr>
                    </a:solidFill>
                  </a:rPr>
                  <a:t> </a:t>
                </a:r>
                <a14:m>
                  <m:oMath xmlns:m="http://schemas.openxmlformats.org/officeDocument/2006/math">
                    <m:r>
                      <a:rPr lang="it-IT" sz="2000" i="1">
                        <a:solidFill>
                          <a:schemeClr val="bg2">
                            <a:lumMod val="25000"/>
                          </a:schemeClr>
                        </a:solidFill>
                        <a:latin typeface="Cambria Math" panose="02040503050406030204" pitchFamily="18" charset="0"/>
                      </a:rPr>
                      <m:t>12.500×10%=</m:t>
                    </m:r>
                    <m:r>
                      <a:rPr lang="it-IT" sz="2000" b="1">
                        <a:solidFill>
                          <a:schemeClr val="bg2">
                            <a:lumMod val="25000"/>
                          </a:schemeClr>
                        </a:solidFill>
                        <a:latin typeface="Cambria Math" panose="02040503050406030204" pitchFamily="18" charset="0"/>
                      </a:rPr>
                      <m:t>€</m:t>
                    </m:r>
                    <m:r>
                      <a:rPr lang="it-IT" sz="2000" i="1">
                        <a:solidFill>
                          <a:schemeClr val="bg2">
                            <a:lumMod val="25000"/>
                          </a:schemeClr>
                        </a:solidFill>
                        <a:latin typeface="Cambria Math" panose="02040503050406030204" pitchFamily="18" charset="0"/>
                      </a:rPr>
                      <m:t> </m:t>
                    </m:r>
                    <m:r>
                      <a:rPr lang="it-IT" sz="2000" b="1">
                        <a:solidFill>
                          <a:schemeClr val="bg2">
                            <a:lumMod val="25000"/>
                          </a:schemeClr>
                        </a:solidFill>
                        <a:latin typeface="Cambria Math" panose="02040503050406030204" pitchFamily="18" charset="0"/>
                      </a:rPr>
                      <m:t>𝟏</m:t>
                    </m:r>
                    <m:r>
                      <a:rPr lang="it-IT" sz="2000" b="1">
                        <a:solidFill>
                          <a:schemeClr val="bg2">
                            <a:lumMod val="25000"/>
                          </a:schemeClr>
                        </a:solidFill>
                        <a:latin typeface="Cambria Math" panose="02040503050406030204" pitchFamily="18" charset="0"/>
                      </a:rPr>
                      <m:t>.</m:t>
                    </m:r>
                    <m:r>
                      <a:rPr lang="it-IT" sz="2000" b="1">
                        <a:solidFill>
                          <a:schemeClr val="bg2">
                            <a:lumMod val="25000"/>
                          </a:schemeClr>
                        </a:solidFill>
                        <a:latin typeface="Cambria Math" panose="02040503050406030204" pitchFamily="18" charset="0"/>
                      </a:rPr>
                      <m:t>𝟐𝟓𝟎</m:t>
                    </m:r>
                  </m:oMath>
                </a14:m>
                <a:endParaRPr lang="it-IT" sz="2000" dirty="0">
                  <a:solidFill>
                    <a:schemeClr val="bg2">
                      <a:lumMod val="25000"/>
                    </a:schemeClr>
                  </a:solidFill>
                </a:endParaRPr>
              </a:p>
              <a:p>
                <a:endParaRPr lang="it-IT" dirty="0">
                  <a:solidFill>
                    <a:schemeClr val="bg2">
                      <a:lumMod val="25000"/>
                    </a:schemeClr>
                  </a:solidFill>
                </a:endParaRPr>
              </a:p>
            </p:txBody>
          </p:sp>
        </mc:Choice>
        <mc:Fallback xmlns="">
          <p:sp>
            <p:nvSpPr>
              <p:cNvPr id="6" name="CasellaDiTesto 5">
                <a:extLst>
                  <a:ext uri="{FF2B5EF4-FFF2-40B4-BE49-F238E27FC236}">
                    <a16:creationId xmlns:a16="http://schemas.microsoft.com/office/drawing/2014/main" id="{CE920285-A577-FADF-5B56-E38345BB9B7E}"/>
                  </a:ext>
                </a:extLst>
              </p:cNvPr>
              <p:cNvSpPr txBox="1">
                <a:spLocks noRot="1" noChangeAspect="1" noMove="1" noResize="1" noEditPoints="1" noAdjustHandles="1" noChangeArrowheads="1" noChangeShapeType="1" noTextEdit="1"/>
              </p:cNvSpPr>
              <p:nvPr/>
            </p:nvSpPr>
            <p:spPr>
              <a:xfrm>
                <a:off x="841248" y="2285999"/>
                <a:ext cx="10707624" cy="2523768"/>
              </a:xfrm>
              <a:prstGeom prst="rect">
                <a:avLst/>
              </a:prstGeom>
              <a:blipFill>
                <a:blip r:embed="rId2"/>
                <a:stretch>
                  <a:fillRect l="-569" t="-1208" r="-1081"/>
                </a:stretch>
              </a:blipFill>
            </p:spPr>
            <p:txBody>
              <a:bodyPr/>
              <a:lstStyle/>
              <a:p>
                <a:r>
                  <a:rPr lang="it-IT">
                    <a:noFill/>
                  </a:rPr>
                  <a:t> </a:t>
                </a:r>
              </a:p>
            </p:txBody>
          </p:sp>
        </mc:Fallback>
      </mc:AlternateContent>
    </p:spTree>
    <p:extLst>
      <p:ext uri="{BB962C8B-B14F-4D97-AF65-F5344CB8AC3E}">
        <p14:creationId xmlns:p14="http://schemas.microsoft.com/office/powerpoint/2010/main" val="2028517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7F2EB-942C-6A96-11EC-1FBFDA43CEA3}"/>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EE3A244D-9E74-0D40-8A30-500E04E867EB}"/>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F2F4F179-8431-C425-B9F0-9A29ED464026}"/>
              </a:ext>
            </a:extLst>
          </p:cNvPr>
          <p:cNvGraphicFramePr>
            <a:graphicFrameLocks noGrp="1"/>
          </p:cNvGraphicFramePr>
          <p:nvPr>
            <p:extLst>
              <p:ext uri="{D42A27DB-BD31-4B8C-83A1-F6EECF244321}">
                <p14:modId xmlns:p14="http://schemas.microsoft.com/office/powerpoint/2010/main" val="172819339"/>
              </p:ext>
            </p:extLst>
          </p:nvPr>
        </p:nvGraphicFramePr>
        <p:xfrm>
          <a:off x="604838" y="3429000"/>
          <a:ext cx="10669714" cy="2999105"/>
        </p:xfrm>
        <a:graphic>
          <a:graphicData uri="http://schemas.openxmlformats.org/drawingml/2006/table">
            <a:tbl>
              <a:tblPr firstRow="1" firstCol="1" bandRow="1">
                <a:tableStyleId>{5C22544A-7EE6-4342-B048-85BDC9FD1C3A}</a:tableStyleId>
              </a:tblPr>
              <a:tblGrid>
                <a:gridCol w="2745581">
                  <a:extLst>
                    <a:ext uri="{9D8B030D-6E8A-4147-A177-3AD203B41FA5}">
                      <a16:colId xmlns:a16="http://schemas.microsoft.com/office/drawing/2014/main" val="1738600003"/>
                    </a:ext>
                  </a:extLst>
                </a:gridCol>
                <a:gridCol w="2745581">
                  <a:extLst>
                    <a:ext uri="{9D8B030D-6E8A-4147-A177-3AD203B41FA5}">
                      <a16:colId xmlns:a16="http://schemas.microsoft.com/office/drawing/2014/main" val="241035613"/>
                    </a:ext>
                  </a:extLst>
                </a:gridCol>
                <a:gridCol w="2745581">
                  <a:extLst>
                    <a:ext uri="{9D8B030D-6E8A-4147-A177-3AD203B41FA5}">
                      <a16:colId xmlns:a16="http://schemas.microsoft.com/office/drawing/2014/main" val="532762665"/>
                    </a:ext>
                  </a:extLst>
                </a:gridCol>
                <a:gridCol w="2432971">
                  <a:extLst>
                    <a:ext uri="{9D8B030D-6E8A-4147-A177-3AD203B41FA5}">
                      <a16:colId xmlns:a16="http://schemas.microsoft.com/office/drawing/2014/main" val="1631551279"/>
                    </a:ext>
                  </a:extLst>
                </a:gridCol>
              </a:tblGrid>
              <a:tr h="0">
                <a:tc>
                  <a:txBody>
                    <a:bodyPr/>
                    <a:lstStyle/>
                    <a:p>
                      <a:pPr>
                        <a:lnSpc>
                          <a:spcPct val="107000"/>
                        </a:lnSpc>
                        <a:spcAft>
                          <a:spcPts val="800"/>
                        </a:spcAft>
                        <a:buNone/>
                      </a:pPr>
                      <a:r>
                        <a:rPr lang="it-IT" sz="1400" kern="100" dirty="0">
                          <a:effectLst/>
                        </a:rPr>
                        <a:t>Scenario Reddito Effettivo della S.r.l.</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IRES Ordinaria (Senza CPB) - Aliquota 24%</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IRES con CPB (IRES su Base 2024 + Flat Tax 10% sul Delta)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Risparmio Fisso Annuale IRES</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80796466"/>
                  </a:ext>
                </a:extLst>
              </a:tr>
              <a:tr h="0">
                <a:tc>
                  <a:txBody>
                    <a:bodyPr/>
                    <a:lstStyle/>
                    <a:p>
                      <a:pPr>
                        <a:lnSpc>
                          <a:spcPct val="107000"/>
                        </a:lnSpc>
                        <a:spcAft>
                          <a:spcPts val="800"/>
                        </a:spcAft>
                        <a:buNone/>
                      </a:pPr>
                      <a:r>
                        <a:rPr lang="it-IT" sz="1400" kern="100">
                          <a:effectLst/>
                        </a:rPr>
                        <a:t>Caso 1: Reddito Reale = € 50.000 (nessuna crescita)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€ 12.000</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€ 13.250 (IRES su 50k + €1.250 sostitutiva)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€ 1.250 (Svantaggioso)</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165657549"/>
                  </a:ext>
                </a:extLst>
              </a:tr>
              <a:tr h="0">
                <a:tc>
                  <a:txBody>
                    <a:bodyPr/>
                    <a:lstStyle/>
                    <a:p>
                      <a:pPr>
                        <a:lnSpc>
                          <a:spcPct val="107000"/>
                        </a:lnSpc>
                        <a:spcAft>
                          <a:spcPts val="800"/>
                        </a:spcAft>
                        <a:buNone/>
                      </a:pPr>
                      <a:r>
                        <a:rPr lang="it-IT" sz="1400" kern="100">
                          <a:effectLst/>
                        </a:rPr>
                        <a:t>Caso 2: Reddito Reale = € 62.500 (pari alla proposta)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€ 15.000</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€ 13.250 (€12.000 IRES + €1.250 sostitutiva)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€ 1.750 (Conveniente)</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668604517"/>
                  </a:ext>
                </a:extLst>
              </a:tr>
              <a:tr h="0">
                <a:tc>
                  <a:txBody>
                    <a:bodyPr/>
                    <a:lstStyle/>
                    <a:p>
                      <a:pPr>
                        <a:lnSpc>
                          <a:spcPct val="107000"/>
                        </a:lnSpc>
                        <a:spcAft>
                          <a:spcPts val="800"/>
                        </a:spcAft>
                        <a:buNone/>
                      </a:pPr>
                      <a:r>
                        <a:rPr lang="it-IT" sz="1400" kern="100">
                          <a:effectLst/>
                        </a:rPr>
                        <a:t>Caso 3: Reddito Reale = € 75.000 (crescita moderata)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€ 18.000</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€ 13.250 (L'extra reddito oltre 62.5k è a Tassazione 0%)</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€ 4.750 (Molto Conveniente)</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1199227627"/>
                  </a:ext>
                </a:extLst>
              </a:tr>
              <a:tr h="0">
                <a:tc>
                  <a:txBody>
                    <a:bodyPr/>
                    <a:lstStyle/>
                    <a:p>
                      <a:pPr>
                        <a:lnSpc>
                          <a:spcPct val="107000"/>
                        </a:lnSpc>
                        <a:spcAft>
                          <a:spcPts val="800"/>
                        </a:spcAft>
                        <a:buNone/>
                      </a:pPr>
                      <a:r>
                        <a:rPr lang="it-IT" sz="1400" kern="100">
                          <a:effectLst/>
                        </a:rPr>
                        <a:t>Caso 4: Reddito Reale = € 90.000 (forte crescita)</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a:effectLst/>
                        </a:rPr>
                        <a:t>€ 21.600</a:t>
                      </a:r>
                      <a:endParaRPr lang="it-IT" sz="14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€ 13.250 (L'extra reddito oltre 62.5k è a Tassazione 0%)</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1400" kern="100" dirty="0">
                          <a:effectLst/>
                        </a:rPr>
                        <a:t>+ € 8.350 (Massimo Vantaggio)</a:t>
                      </a:r>
                      <a:endParaRPr lang="it-IT" sz="14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74999712"/>
                  </a:ext>
                </a:extLst>
              </a:tr>
            </a:tbl>
          </a:graphicData>
        </a:graphic>
      </p:graphicFrame>
      <p:sp>
        <p:nvSpPr>
          <p:cNvPr id="5" name="CasellaDiTesto 4">
            <a:extLst>
              <a:ext uri="{FF2B5EF4-FFF2-40B4-BE49-F238E27FC236}">
                <a16:creationId xmlns:a16="http://schemas.microsoft.com/office/drawing/2014/main" id="{7359B45A-7499-A658-88B7-3C0122EE81AA}"/>
              </a:ext>
            </a:extLst>
          </p:cNvPr>
          <p:cNvSpPr txBox="1"/>
          <p:nvPr/>
        </p:nvSpPr>
        <p:spPr>
          <a:xfrm>
            <a:off x="553975" y="2142370"/>
            <a:ext cx="10796777" cy="1118255"/>
          </a:xfrm>
          <a:prstGeom prst="rect">
            <a:avLst/>
          </a:prstGeom>
          <a:noFill/>
        </p:spPr>
        <p:txBody>
          <a:bodyPr wrap="square">
            <a:spAutoFit/>
          </a:bodyPr>
          <a:lstStyle/>
          <a:p>
            <a:pPr>
              <a:lnSpc>
                <a:spcPct val="100000"/>
              </a:lnSpc>
              <a:spcAft>
                <a:spcPts val="800"/>
              </a:spcAft>
              <a:buNone/>
            </a:pPr>
            <a:r>
              <a:rPr lang="it-IT" sz="2000" b="1" kern="100" dirty="0">
                <a:solidFill>
                  <a:schemeClr val="bg2">
                    <a:lumMod val="25000"/>
                  </a:schemeClr>
                </a:solidFill>
                <a:effectLst/>
                <a:latin typeface="+mn-lt"/>
                <a:ea typeface="Aptos" panose="020B0004020202020204" pitchFamily="34" charset="0"/>
                <a:cs typeface="Arial" panose="020B0604020202020204" pitchFamily="34" charset="0"/>
              </a:rPr>
              <a:t>3. Simulazione di Convenienza Economica</a:t>
            </a:r>
            <a:endParaRPr lang="it-IT" sz="2000" kern="100" dirty="0">
              <a:solidFill>
                <a:schemeClr val="bg2">
                  <a:lumMod val="25000"/>
                </a:schemeClr>
              </a:solidFill>
              <a:effectLst/>
              <a:latin typeface="+mn-lt"/>
              <a:ea typeface="Aptos" panose="020B0004020202020204" pitchFamily="34" charset="0"/>
              <a:cs typeface="Arial" panose="020B0604020202020204" pitchFamily="34" charset="0"/>
            </a:endParaRPr>
          </a:p>
          <a:p>
            <a:pPr>
              <a:lnSpc>
                <a:spcPct val="100000"/>
              </a:lnSpc>
              <a:spcAft>
                <a:spcPts val="800"/>
              </a:spcAft>
              <a:buNone/>
            </a:pPr>
            <a:r>
              <a:rPr lang="it-IT" sz="2000" kern="100" dirty="0">
                <a:solidFill>
                  <a:schemeClr val="bg2">
                    <a:lumMod val="25000"/>
                  </a:schemeClr>
                </a:solidFill>
                <a:effectLst/>
                <a:latin typeface="+mn-lt"/>
                <a:ea typeface="Aptos" panose="020B0004020202020204" pitchFamily="34" charset="0"/>
                <a:cs typeface="Arial" panose="020B0604020202020204" pitchFamily="34" charset="0"/>
              </a:rPr>
              <a:t>Di seguito mettiamo a confronto il carico fiscale IRES annuo nei due scenari principali (Aderire vs Non Aderire) al variare del reddito effettivo che la società conseguirà nel 2025 e 2026.</a:t>
            </a:r>
            <a:endParaRPr lang="it-IT" sz="20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48115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FACF3-5E90-D3C5-5D9E-310BA6A0D90C}"/>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ECB6F290-9343-958F-B9AF-C46D74D8007F}"/>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021930A7-6C43-0042-B130-A8CCFE55DE78}"/>
              </a:ext>
            </a:extLst>
          </p:cNvPr>
          <p:cNvSpPr txBox="1"/>
          <p:nvPr/>
        </p:nvSpPr>
        <p:spPr>
          <a:xfrm>
            <a:off x="553975" y="2142370"/>
            <a:ext cx="10796777" cy="3785652"/>
          </a:xfrm>
          <a:prstGeom prst="rect">
            <a:avLst/>
          </a:prstGeom>
          <a:noFill/>
        </p:spPr>
        <p:txBody>
          <a:bodyPr wrap="square">
            <a:spAutoFit/>
          </a:bodyPr>
          <a:lstStyle/>
          <a:p>
            <a:r>
              <a:rPr lang="it-IT" sz="2400" b="1" dirty="0">
                <a:solidFill>
                  <a:schemeClr val="bg2">
                    <a:lumMod val="25000"/>
                  </a:schemeClr>
                </a:solidFill>
              </a:rPr>
              <a:t>4. Sintesi dei Vantaggi per il caso esaminato</a:t>
            </a:r>
          </a:p>
          <a:p>
            <a:endParaRPr lang="it-IT" dirty="0">
              <a:solidFill>
                <a:schemeClr val="bg2">
                  <a:lumMod val="25000"/>
                </a:schemeClr>
              </a:solidFill>
            </a:endParaRPr>
          </a:p>
          <a:p>
            <a:pPr lvl="0"/>
            <a:r>
              <a:rPr lang="it-IT" b="1" dirty="0">
                <a:solidFill>
                  <a:schemeClr val="bg2">
                    <a:lumMod val="25000"/>
                  </a:schemeClr>
                </a:solidFill>
              </a:rPr>
              <a:t>Soglia di Convenienza:</a:t>
            </a:r>
            <a:r>
              <a:rPr lang="it-IT" dirty="0">
                <a:solidFill>
                  <a:schemeClr val="bg2">
                    <a:lumMod val="25000"/>
                  </a:schemeClr>
                </a:solidFill>
              </a:rPr>
              <a:t> Il concordato diventa </a:t>
            </a:r>
            <a:r>
              <a:rPr lang="it-IT" b="1" dirty="0">
                <a:solidFill>
                  <a:schemeClr val="bg2">
                    <a:lumMod val="25000"/>
                  </a:schemeClr>
                </a:solidFill>
              </a:rPr>
              <a:t>conveniente dal momento in cui il reddito effettivo della società supera i € 55.200 circa</a:t>
            </a:r>
            <a:r>
              <a:rPr lang="it-IT" dirty="0">
                <a:solidFill>
                  <a:schemeClr val="bg2">
                    <a:lumMod val="25000"/>
                  </a:schemeClr>
                </a:solidFill>
              </a:rPr>
              <a:t>. Superata quella soglia, il risparmio IRES compensa l'imposta sostitutiva incrementale.</a:t>
            </a:r>
          </a:p>
          <a:p>
            <a:pPr lvl="0"/>
            <a:endParaRPr lang="it-IT" dirty="0">
              <a:solidFill>
                <a:schemeClr val="bg2">
                  <a:lumMod val="25000"/>
                </a:schemeClr>
              </a:solidFill>
            </a:endParaRPr>
          </a:p>
          <a:p>
            <a:pPr lvl="0"/>
            <a:r>
              <a:rPr lang="it-IT" b="1" dirty="0">
                <a:solidFill>
                  <a:schemeClr val="bg2">
                    <a:lumMod val="25000"/>
                  </a:schemeClr>
                </a:solidFill>
              </a:rPr>
              <a:t>Esenzione Totale sui Guadagni Extra:</a:t>
            </a:r>
            <a:r>
              <a:rPr lang="it-IT" dirty="0">
                <a:solidFill>
                  <a:schemeClr val="bg2">
                    <a:lumMod val="25000"/>
                  </a:schemeClr>
                </a:solidFill>
              </a:rPr>
              <a:t> Tutto il reddito effettivo conseguito sopra la soglia concordata di </a:t>
            </a:r>
            <a:r>
              <a:rPr lang="it-IT" b="1" dirty="0">
                <a:solidFill>
                  <a:schemeClr val="bg2">
                    <a:lumMod val="25000"/>
                  </a:schemeClr>
                </a:solidFill>
              </a:rPr>
              <a:t>€ 62.500</a:t>
            </a:r>
            <a:r>
              <a:rPr lang="it-IT" dirty="0">
                <a:solidFill>
                  <a:schemeClr val="bg2">
                    <a:lumMod val="25000"/>
                  </a:schemeClr>
                </a:solidFill>
              </a:rPr>
              <a:t> è totalmente </a:t>
            </a:r>
            <a:r>
              <a:rPr lang="it-IT" b="1" dirty="0">
                <a:solidFill>
                  <a:schemeClr val="bg2">
                    <a:lumMod val="25000"/>
                  </a:schemeClr>
                </a:solidFill>
              </a:rPr>
              <a:t>esentasse ai fini IRES e IRAP</a:t>
            </a:r>
            <a:r>
              <a:rPr lang="it-IT" dirty="0">
                <a:solidFill>
                  <a:schemeClr val="bg2">
                    <a:lumMod val="25000"/>
                  </a:schemeClr>
                </a:solidFill>
              </a:rPr>
              <a:t>.</a:t>
            </a:r>
          </a:p>
          <a:p>
            <a:pPr lvl="0"/>
            <a:endParaRPr lang="it-IT" dirty="0">
              <a:solidFill>
                <a:schemeClr val="bg2">
                  <a:lumMod val="25000"/>
                </a:schemeClr>
              </a:solidFill>
            </a:endParaRPr>
          </a:p>
          <a:p>
            <a:pPr lvl="0"/>
            <a:r>
              <a:rPr lang="it-IT" b="1" dirty="0">
                <a:solidFill>
                  <a:schemeClr val="bg2">
                    <a:lumMod val="25000"/>
                  </a:schemeClr>
                </a:solidFill>
              </a:rPr>
              <a:t>Scudo dagli Accertamenti:</a:t>
            </a:r>
            <a:r>
              <a:rPr lang="it-IT" dirty="0">
                <a:solidFill>
                  <a:schemeClr val="bg2">
                    <a:lumMod val="25000"/>
                  </a:schemeClr>
                </a:solidFill>
              </a:rPr>
              <a:t> La società ottiene la protezione completa dagli accertamenti analitico-presuntivi per gli anni 2025 e 2026.</a:t>
            </a:r>
          </a:p>
          <a:p>
            <a:pPr lvl="0"/>
            <a:endParaRPr lang="it-IT" dirty="0">
              <a:solidFill>
                <a:schemeClr val="bg2">
                  <a:lumMod val="25000"/>
                </a:schemeClr>
              </a:solidFill>
            </a:endParaRPr>
          </a:p>
          <a:p>
            <a:pPr lvl="0"/>
            <a:r>
              <a:rPr lang="it-IT" b="1" dirty="0">
                <a:solidFill>
                  <a:schemeClr val="bg2">
                    <a:lumMod val="25000"/>
                  </a:schemeClr>
                </a:solidFill>
              </a:rPr>
              <a:t>Benefici Premiali ISA:</a:t>
            </a:r>
            <a:r>
              <a:rPr lang="it-IT" dirty="0">
                <a:solidFill>
                  <a:schemeClr val="bg2">
                    <a:lumMod val="25000"/>
                  </a:schemeClr>
                </a:solidFill>
              </a:rPr>
              <a:t> Con il voto 8, la S.r.l. accede all'esonero dal visto di conformità per compensazioni di crediti IVA fino a € 50.000 e alla riduzione di un anno dei termini di decadenza per gli accertamenti.</a:t>
            </a:r>
          </a:p>
        </p:txBody>
      </p:sp>
    </p:spTree>
    <p:extLst>
      <p:ext uri="{BB962C8B-B14F-4D97-AF65-F5344CB8AC3E}">
        <p14:creationId xmlns:p14="http://schemas.microsoft.com/office/powerpoint/2010/main" val="2766643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E78CC-B6EF-45A4-95AA-0FB4E2DB6906}"/>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F5730795-0267-DC0F-3A71-ECBF7F20A09C}"/>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75E89989-12F6-9584-7CAD-E06160A3D4AC}"/>
              </a:ext>
            </a:extLst>
          </p:cNvPr>
          <p:cNvSpPr txBox="1"/>
          <p:nvPr/>
        </p:nvSpPr>
        <p:spPr>
          <a:xfrm>
            <a:off x="553975" y="2142370"/>
            <a:ext cx="10796777" cy="3570208"/>
          </a:xfrm>
          <a:prstGeom prst="rect">
            <a:avLst/>
          </a:prstGeom>
          <a:noFill/>
        </p:spPr>
        <p:txBody>
          <a:bodyPr wrap="square">
            <a:spAutoFit/>
          </a:bodyPr>
          <a:lstStyle/>
          <a:p>
            <a:r>
              <a:rPr lang="it-IT" sz="2400" b="1" dirty="0">
                <a:solidFill>
                  <a:schemeClr val="bg2">
                    <a:lumMod val="25000"/>
                  </a:schemeClr>
                </a:solidFill>
              </a:rPr>
              <a:t>Tagliola sulla </a:t>
            </a:r>
            <a:r>
              <a:rPr lang="it-IT" sz="2400" b="1" dirty="0" err="1">
                <a:solidFill>
                  <a:schemeClr val="bg2">
                    <a:lumMod val="25000"/>
                  </a:schemeClr>
                </a:solidFill>
              </a:rPr>
              <a:t>flat</a:t>
            </a:r>
            <a:r>
              <a:rPr lang="it-IT" sz="2400" b="1" dirty="0">
                <a:solidFill>
                  <a:schemeClr val="bg2">
                    <a:lumMod val="25000"/>
                  </a:schemeClr>
                </a:solidFill>
              </a:rPr>
              <a:t> tax, analisi del limite massimo di euro 85.000 di reddito incrementale assoggettabile ad aliquota agevolata</a:t>
            </a:r>
          </a:p>
          <a:p>
            <a:endParaRPr lang="it-IT" sz="2000" dirty="0">
              <a:solidFill>
                <a:schemeClr val="bg2">
                  <a:lumMod val="25000"/>
                </a:schemeClr>
              </a:solidFill>
            </a:endParaRPr>
          </a:p>
          <a:p>
            <a:pPr algn="just"/>
            <a:r>
              <a:rPr lang="it-IT" sz="2000" dirty="0">
                <a:solidFill>
                  <a:schemeClr val="bg2">
                    <a:lumMod val="25000"/>
                  </a:schemeClr>
                </a:solidFill>
              </a:rPr>
              <a:t>La cosiddetta </a:t>
            </a:r>
            <a:r>
              <a:rPr lang="it-IT" sz="2000" b="1" dirty="0">
                <a:solidFill>
                  <a:schemeClr val="bg2">
                    <a:lumMod val="25000"/>
                  </a:schemeClr>
                </a:solidFill>
              </a:rPr>
              <a:t>"tagliola" dell'imposta sostitutiva</a:t>
            </a:r>
            <a:r>
              <a:rPr lang="it-IT" sz="2000" dirty="0">
                <a:solidFill>
                  <a:schemeClr val="bg2">
                    <a:lumMod val="25000"/>
                  </a:schemeClr>
                </a:solidFill>
              </a:rPr>
              <a:t> sul Concordato Preventivo Biennale (CPB) — introdotta dall'art. 20-bis del </a:t>
            </a:r>
            <a:r>
              <a:rPr lang="it-IT" sz="2000" dirty="0" err="1">
                <a:solidFill>
                  <a:schemeClr val="bg2">
                    <a:lumMod val="25000"/>
                  </a:schemeClr>
                </a:solidFill>
              </a:rPr>
              <a:t>D.Lgs.</a:t>
            </a:r>
            <a:r>
              <a:rPr lang="it-IT" sz="2000" dirty="0">
                <a:solidFill>
                  <a:schemeClr val="bg2">
                    <a:lumMod val="25000"/>
                  </a:schemeClr>
                </a:solidFill>
              </a:rPr>
              <a:t> 13/2024 integrato dal </a:t>
            </a:r>
            <a:r>
              <a:rPr lang="it-IT" sz="2000" dirty="0" err="1">
                <a:solidFill>
                  <a:schemeClr val="bg2">
                    <a:lumMod val="25000"/>
                  </a:schemeClr>
                </a:solidFill>
              </a:rPr>
              <a:t>D.Lgs.</a:t>
            </a:r>
            <a:r>
              <a:rPr lang="it-IT" sz="2000" dirty="0">
                <a:solidFill>
                  <a:schemeClr val="bg2">
                    <a:lumMod val="25000"/>
                  </a:schemeClr>
                </a:solidFill>
              </a:rPr>
              <a:t> 81/2025 — fissa un </a:t>
            </a:r>
            <a:r>
              <a:rPr lang="it-IT" sz="2000" b="1" dirty="0">
                <a:solidFill>
                  <a:schemeClr val="bg2">
                    <a:lumMod val="25000"/>
                  </a:schemeClr>
                </a:solidFill>
              </a:rPr>
              <a:t>limite massimo di 85.000 euro</a:t>
            </a:r>
            <a:r>
              <a:rPr lang="it-IT" sz="2000" dirty="0">
                <a:solidFill>
                  <a:schemeClr val="bg2">
                    <a:lumMod val="25000"/>
                  </a:schemeClr>
                </a:solidFill>
              </a:rPr>
              <a:t> all'ammontare del reddito incrementale (ossia la quota di maggior reddito concordato che eccede quello dell'anno base) assoggettabile alla </a:t>
            </a:r>
            <a:r>
              <a:rPr lang="it-IT" sz="2000" dirty="0" err="1">
                <a:solidFill>
                  <a:schemeClr val="bg2">
                    <a:lumMod val="25000"/>
                  </a:schemeClr>
                </a:solidFill>
              </a:rPr>
              <a:t>Flat</a:t>
            </a:r>
            <a:r>
              <a:rPr lang="it-IT" sz="2000" dirty="0">
                <a:solidFill>
                  <a:schemeClr val="bg2">
                    <a:lumMod val="25000"/>
                  </a:schemeClr>
                </a:solidFill>
              </a:rPr>
              <a:t> Tax agevolata (10%, 12% o 15%). </a:t>
            </a:r>
          </a:p>
          <a:p>
            <a:pPr algn="just"/>
            <a:endParaRPr lang="it-IT" sz="2000" dirty="0">
              <a:solidFill>
                <a:schemeClr val="bg2">
                  <a:lumMod val="25000"/>
                </a:schemeClr>
              </a:solidFill>
            </a:endParaRPr>
          </a:p>
          <a:p>
            <a:pPr algn="just"/>
            <a:r>
              <a:rPr lang="it-IT" sz="2000" dirty="0">
                <a:solidFill>
                  <a:schemeClr val="bg2">
                    <a:lumMod val="25000"/>
                  </a:schemeClr>
                </a:solidFill>
              </a:rPr>
              <a:t>Questa misura è stata introdotta per evitare vantaggi fiscali sproporzionati per i contribuenti ad alto reddito, stabilendo un </a:t>
            </a:r>
            <a:r>
              <a:rPr lang="it-IT" sz="2000" i="1" dirty="0" err="1">
                <a:solidFill>
                  <a:schemeClr val="bg2">
                    <a:lumMod val="25000"/>
                  </a:schemeClr>
                </a:solidFill>
              </a:rPr>
              <a:t>cap</a:t>
            </a:r>
            <a:r>
              <a:rPr lang="it-IT" sz="2000" dirty="0">
                <a:solidFill>
                  <a:schemeClr val="bg2">
                    <a:lumMod val="25000"/>
                  </a:schemeClr>
                </a:solidFill>
              </a:rPr>
              <a:t> oltre il quale si rientra nel regime di tassazione ordinaria.</a:t>
            </a:r>
          </a:p>
          <a:p>
            <a:endParaRPr lang="it-IT" dirty="0">
              <a:solidFill>
                <a:schemeClr val="bg2">
                  <a:lumMod val="25000"/>
                </a:schemeClr>
              </a:solidFill>
            </a:endParaRPr>
          </a:p>
        </p:txBody>
      </p:sp>
    </p:spTree>
    <p:extLst>
      <p:ext uri="{BB962C8B-B14F-4D97-AF65-F5344CB8AC3E}">
        <p14:creationId xmlns:p14="http://schemas.microsoft.com/office/powerpoint/2010/main" val="2937844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085B6-F001-E211-FA30-A6416D6F401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0F11E1C4-55EE-B41B-70A4-D523A3A353CB}"/>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054EAF0A-8176-8CAB-BAA0-7A193D6828FE}"/>
              </a:ext>
            </a:extLst>
          </p:cNvPr>
          <p:cNvSpPr txBox="1"/>
          <p:nvPr/>
        </p:nvSpPr>
        <p:spPr>
          <a:xfrm>
            <a:off x="553975" y="2142370"/>
            <a:ext cx="10796777" cy="3508653"/>
          </a:xfrm>
          <a:prstGeom prst="rect">
            <a:avLst/>
          </a:prstGeom>
          <a:noFill/>
        </p:spPr>
        <p:txBody>
          <a:bodyPr wrap="square">
            <a:spAutoFit/>
          </a:bodyPr>
          <a:lstStyle/>
          <a:p>
            <a:pPr marL="342900" indent="-342900">
              <a:buAutoNum type="arabicPeriod"/>
            </a:pPr>
            <a:r>
              <a:rPr lang="it-IT" sz="2400" b="1" dirty="0">
                <a:solidFill>
                  <a:schemeClr val="bg2">
                    <a:lumMod val="25000"/>
                  </a:schemeClr>
                </a:solidFill>
              </a:rPr>
              <a:t>Come Funziona il Limite degli 85.000 Euro </a:t>
            </a:r>
          </a:p>
          <a:p>
            <a:pPr marL="342900" indent="-342900">
              <a:buAutoNum type="arabicPeriod"/>
            </a:pPr>
            <a:endParaRPr lang="it-IT" dirty="0">
              <a:solidFill>
                <a:schemeClr val="bg2">
                  <a:lumMod val="25000"/>
                </a:schemeClr>
              </a:solidFill>
            </a:endParaRPr>
          </a:p>
          <a:p>
            <a:r>
              <a:rPr lang="it-IT" dirty="0">
                <a:solidFill>
                  <a:schemeClr val="bg2">
                    <a:lumMod val="25000"/>
                  </a:schemeClr>
                </a:solidFill>
              </a:rPr>
              <a:t>Quando la proposta dell'Agenzia delle Entrate comporta un incremento di reddito concordato significativo rispetto all'anno base (anno antecedente al biennio):</a:t>
            </a:r>
          </a:p>
          <a:p>
            <a:pPr lvl="0"/>
            <a:r>
              <a:rPr lang="it-IT" b="1" dirty="0">
                <a:solidFill>
                  <a:schemeClr val="bg2">
                    <a:lumMod val="25000"/>
                  </a:schemeClr>
                </a:solidFill>
              </a:rPr>
              <a:t>Quota entro gli 85.000 € di incremento:</a:t>
            </a:r>
            <a:r>
              <a:rPr lang="it-IT" dirty="0">
                <a:solidFill>
                  <a:schemeClr val="bg2">
                    <a:lumMod val="25000"/>
                  </a:schemeClr>
                </a:solidFill>
              </a:rPr>
              <a:t> Si applica la </a:t>
            </a:r>
            <a:r>
              <a:rPr lang="it-IT" b="1" dirty="0" err="1">
                <a:solidFill>
                  <a:schemeClr val="bg2">
                    <a:lumMod val="25000"/>
                  </a:schemeClr>
                </a:solidFill>
              </a:rPr>
              <a:t>Flat</a:t>
            </a:r>
            <a:r>
              <a:rPr lang="it-IT" b="1" dirty="0">
                <a:solidFill>
                  <a:schemeClr val="bg2">
                    <a:lumMod val="25000"/>
                  </a:schemeClr>
                </a:solidFill>
              </a:rPr>
              <a:t> Tax agevolata</a:t>
            </a:r>
            <a:r>
              <a:rPr lang="it-IT" dirty="0">
                <a:solidFill>
                  <a:schemeClr val="bg2">
                    <a:lumMod val="25000"/>
                  </a:schemeClr>
                </a:solidFill>
              </a:rPr>
              <a:t> (10%, 12% o 15% per i soggetti ISA, graduata in base al punteggio ISA ottenuto nell'anno di riferimento). </a:t>
            </a:r>
          </a:p>
          <a:p>
            <a:pPr lvl="0"/>
            <a:r>
              <a:rPr lang="it-IT" b="1" dirty="0">
                <a:solidFill>
                  <a:schemeClr val="bg2">
                    <a:lumMod val="25000"/>
                  </a:schemeClr>
                </a:solidFill>
              </a:rPr>
              <a:t>Quota eccedente gli 85.000 € di incremento:</a:t>
            </a:r>
            <a:r>
              <a:rPr lang="it-IT" dirty="0">
                <a:solidFill>
                  <a:schemeClr val="bg2">
                    <a:lumMod val="25000"/>
                  </a:schemeClr>
                </a:solidFill>
              </a:rPr>
              <a:t> La parte di maggior reddito concordato che supera gli 85.000 euro viene sottoposta a </a:t>
            </a:r>
            <a:r>
              <a:rPr lang="it-IT" b="1" dirty="0">
                <a:solidFill>
                  <a:schemeClr val="bg2">
                    <a:lumMod val="25000"/>
                  </a:schemeClr>
                </a:solidFill>
              </a:rPr>
              <a:t>tassazione ordinaria</a:t>
            </a:r>
            <a:r>
              <a:rPr lang="it-IT" dirty="0">
                <a:solidFill>
                  <a:schemeClr val="bg2">
                    <a:lumMod val="25000"/>
                  </a:schemeClr>
                </a:solidFill>
              </a:rPr>
              <a:t>: </a:t>
            </a:r>
          </a:p>
          <a:p>
            <a:pPr lvl="1"/>
            <a:r>
              <a:rPr lang="it-IT" b="1" dirty="0">
                <a:solidFill>
                  <a:schemeClr val="bg2">
                    <a:lumMod val="25000"/>
                  </a:schemeClr>
                </a:solidFill>
              </a:rPr>
              <a:t>Soggetti IRPEF</a:t>
            </a:r>
            <a:r>
              <a:rPr lang="it-IT" dirty="0">
                <a:solidFill>
                  <a:schemeClr val="bg2">
                    <a:lumMod val="25000"/>
                  </a:schemeClr>
                </a:solidFill>
              </a:rPr>
              <a:t> (ditte individuali, professionisti, soci di società di persone): Aliquota progressiva IRPEF (fino all'aliquota marginale del </a:t>
            </a:r>
            <a:r>
              <a:rPr lang="it-IT" b="1" dirty="0">
                <a:solidFill>
                  <a:schemeClr val="bg2">
                    <a:lumMod val="25000"/>
                  </a:schemeClr>
                </a:solidFill>
              </a:rPr>
              <a:t>43%</a:t>
            </a:r>
            <a:r>
              <a:rPr lang="it-IT" dirty="0">
                <a:solidFill>
                  <a:schemeClr val="bg2">
                    <a:lumMod val="25000"/>
                  </a:schemeClr>
                </a:solidFill>
              </a:rPr>
              <a:t>). </a:t>
            </a:r>
          </a:p>
          <a:p>
            <a:pPr lvl="1"/>
            <a:r>
              <a:rPr lang="it-IT" b="1" dirty="0">
                <a:solidFill>
                  <a:schemeClr val="bg2">
                    <a:lumMod val="25000"/>
                  </a:schemeClr>
                </a:solidFill>
              </a:rPr>
              <a:t>Soggetti IRES</a:t>
            </a:r>
            <a:r>
              <a:rPr lang="it-IT" dirty="0">
                <a:solidFill>
                  <a:schemeClr val="bg2">
                    <a:lumMod val="25000"/>
                  </a:schemeClr>
                </a:solidFill>
              </a:rPr>
              <a:t> (S.r.l., S.p.a., ecc.): Aliquota ordinaria IRES del </a:t>
            </a:r>
            <a:r>
              <a:rPr lang="it-IT" b="1" dirty="0">
                <a:solidFill>
                  <a:schemeClr val="bg2">
                    <a:lumMod val="25000"/>
                  </a:schemeClr>
                </a:solidFill>
              </a:rPr>
              <a:t>24%</a:t>
            </a:r>
            <a:r>
              <a:rPr lang="it-IT" dirty="0">
                <a:solidFill>
                  <a:schemeClr val="bg2">
                    <a:lumMod val="25000"/>
                  </a:schemeClr>
                </a:solidFill>
              </a:rPr>
              <a:t>. </a:t>
            </a:r>
          </a:p>
          <a:p>
            <a:endParaRPr lang="it-IT" dirty="0">
              <a:solidFill>
                <a:schemeClr val="bg2">
                  <a:lumMod val="25000"/>
                </a:schemeClr>
              </a:solidFill>
            </a:endParaRPr>
          </a:p>
        </p:txBody>
      </p:sp>
    </p:spTree>
    <p:extLst>
      <p:ext uri="{BB962C8B-B14F-4D97-AF65-F5344CB8AC3E}">
        <p14:creationId xmlns:p14="http://schemas.microsoft.com/office/powerpoint/2010/main" val="908872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929E7-F034-2A38-715B-EC4CC99F2DD2}"/>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88A13B38-3786-4BBF-DAB5-CA90E3540D97}"/>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F462AE55-1607-74CA-98B1-8F691EF86E49}"/>
              </a:ext>
            </a:extLst>
          </p:cNvPr>
          <p:cNvSpPr txBox="1"/>
          <p:nvPr/>
        </p:nvSpPr>
        <p:spPr>
          <a:xfrm>
            <a:off x="553975" y="2142370"/>
            <a:ext cx="10796777" cy="2893100"/>
          </a:xfrm>
          <a:prstGeom prst="rect">
            <a:avLst/>
          </a:prstGeom>
          <a:noFill/>
        </p:spPr>
        <p:txBody>
          <a:bodyPr wrap="square">
            <a:spAutoFit/>
          </a:bodyPr>
          <a:lstStyle/>
          <a:p>
            <a:r>
              <a:rPr lang="it-IT" sz="2400" b="1" dirty="0">
                <a:solidFill>
                  <a:schemeClr val="bg2">
                    <a:lumMod val="25000"/>
                  </a:schemeClr>
                </a:solidFill>
              </a:rPr>
              <a:t>2. Impatto sulle Società di Persone e Trasparenza Fiscale</a:t>
            </a:r>
          </a:p>
          <a:p>
            <a:endParaRPr lang="it-IT" sz="2000" dirty="0">
              <a:solidFill>
                <a:schemeClr val="bg2">
                  <a:lumMod val="25000"/>
                </a:schemeClr>
              </a:solidFill>
            </a:endParaRPr>
          </a:p>
          <a:p>
            <a:r>
              <a:rPr lang="it-IT" sz="2000" dirty="0">
                <a:solidFill>
                  <a:schemeClr val="bg2">
                    <a:lumMod val="25000"/>
                  </a:schemeClr>
                </a:solidFill>
              </a:rPr>
              <a:t>Un aspetto critico della disciplina riguarda le società trasparenti (es. S.n.c., S.a.s., studi associati):</a:t>
            </a:r>
          </a:p>
          <a:p>
            <a:pPr lvl="0"/>
            <a:r>
              <a:rPr lang="it-IT" sz="2000" dirty="0">
                <a:solidFill>
                  <a:schemeClr val="bg2">
                    <a:lumMod val="25000"/>
                  </a:schemeClr>
                </a:solidFill>
              </a:rPr>
              <a:t>Il limite degli </a:t>
            </a:r>
            <a:r>
              <a:rPr lang="it-IT" sz="2000" b="1" dirty="0">
                <a:solidFill>
                  <a:schemeClr val="bg2">
                    <a:lumMod val="25000"/>
                  </a:schemeClr>
                </a:solidFill>
              </a:rPr>
              <a:t>85.000 euro si verifica in capo alla società/associazione</a:t>
            </a:r>
            <a:r>
              <a:rPr lang="it-IT" sz="2000" dirty="0">
                <a:solidFill>
                  <a:schemeClr val="bg2">
                    <a:lumMod val="25000"/>
                  </a:schemeClr>
                </a:solidFill>
              </a:rPr>
              <a:t> nel suo complesso e </a:t>
            </a:r>
            <a:r>
              <a:rPr lang="it-IT" sz="2000" b="1" dirty="0">
                <a:solidFill>
                  <a:schemeClr val="bg2">
                    <a:lumMod val="25000"/>
                  </a:schemeClr>
                </a:solidFill>
              </a:rPr>
              <a:t>non pro-quota</a:t>
            </a:r>
            <a:r>
              <a:rPr lang="it-IT" sz="2000" dirty="0">
                <a:solidFill>
                  <a:schemeClr val="bg2">
                    <a:lumMod val="25000"/>
                  </a:schemeClr>
                </a:solidFill>
              </a:rPr>
              <a:t> sui singoli soci. </a:t>
            </a:r>
          </a:p>
          <a:p>
            <a:pPr lvl="0"/>
            <a:r>
              <a:rPr lang="it-IT" sz="2000" dirty="0">
                <a:solidFill>
                  <a:schemeClr val="bg2">
                    <a:lumMod val="25000"/>
                  </a:schemeClr>
                </a:solidFill>
              </a:rPr>
              <a:t>Ciò significa che se una S.n.c. con 4 soci ha un maggior reddito concordato di 120.000 €, la soglia dei 85.000 € si applica a livello societario e i restanti 35.000 € figurativi vengono imputati ai soci per trasparenza, venendo tassati con IRPEF ordinaria (fino al 43%) anziché con l'imposta sostitutiva. </a:t>
            </a:r>
          </a:p>
          <a:p>
            <a:endParaRPr lang="it-IT" dirty="0">
              <a:solidFill>
                <a:schemeClr val="bg2">
                  <a:lumMod val="25000"/>
                </a:schemeClr>
              </a:solidFill>
            </a:endParaRPr>
          </a:p>
        </p:txBody>
      </p:sp>
    </p:spTree>
    <p:extLst>
      <p:ext uri="{BB962C8B-B14F-4D97-AF65-F5344CB8AC3E}">
        <p14:creationId xmlns:p14="http://schemas.microsoft.com/office/powerpoint/2010/main" val="3441286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4323C-CFED-B004-9A24-77B5A72B32B4}"/>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CCDDFCBE-1A64-9A08-308B-6612DF3838F7}"/>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mc:AlternateContent xmlns:mc="http://schemas.openxmlformats.org/markup-compatibility/2006" xmlns:a14="http://schemas.microsoft.com/office/drawing/2010/main">
        <mc:Choice Requires="a14">
          <p:sp>
            <p:nvSpPr>
              <p:cNvPr id="5" name="CasellaDiTesto 4">
                <a:extLst>
                  <a:ext uri="{FF2B5EF4-FFF2-40B4-BE49-F238E27FC236}">
                    <a16:creationId xmlns:a16="http://schemas.microsoft.com/office/drawing/2014/main" id="{6DA219FF-039B-1C7E-ADCE-A19D58DBE852}"/>
                  </a:ext>
                </a:extLst>
              </p:cNvPr>
              <p:cNvSpPr txBox="1"/>
              <p:nvPr/>
            </p:nvSpPr>
            <p:spPr>
              <a:xfrm>
                <a:off x="553975" y="2142370"/>
                <a:ext cx="10796777" cy="4431983"/>
              </a:xfrm>
              <a:prstGeom prst="rect">
                <a:avLst/>
              </a:prstGeom>
              <a:noFill/>
            </p:spPr>
            <p:txBody>
              <a:bodyPr wrap="square">
                <a:spAutoFit/>
              </a:bodyPr>
              <a:lstStyle/>
              <a:p>
                <a:r>
                  <a:rPr lang="it-IT" sz="2400" b="1" dirty="0">
                    <a:solidFill>
                      <a:schemeClr val="bg2">
                        <a:lumMod val="25000"/>
                      </a:schemeClr>
                    </a:solidFill>
                  </a:rPr>
                  <a:t>3. Esempio Pratico di Calcolo (Soggetto IRPEF)</a:t>
                </a:r>
              </a:p>
              <a:p>
                <a:endParaRPr lang="it-IT" sz="2000" dirty="0">
                  <a:solidFill>
                    <a:schemeClr val="bg2">
                      <a:lumMod val="25000"/>
                    </a:schemeClr>
                  </a:solidFill>
                </a:endParaRPr>
              </a:p>
              <a:p>
                <a:r>
                  <a:rPr lang="it-IT" sz="2000" dirty="0">
                    <a:solidFill>
                      <a:schemeClr val="bg2">
                        <a:lumMod val="25000"/>
                      </a:schemeClr>
                    </a:solidFill>
                  </a:rPr>
                  <a:t>Ipotizziamo un professionista (IRPEF) con </a:t>
                </a:r>
                <a:r>
                  <a:rPr lang="it-IT" sz="2000" b="1" dirty="0">
                    <a:solidFill>
                      <a:schemeClr val="bg2">
                        <a:lumMod val="25000"/>
                      </a:schemeClr>
                    </a:solidFill>
                  </a:rPr>
                  <a:t>ISA = 8</a:t>
                </a:r>
                <a:r>
                  <a:rPr lang="it-IT" sz="2000" dirty="0">
                    <a:solidFill>
                      <a:schemeClr val="bg2">
                        <a:lumMod val="25000"/>
                      </a:schemeClr>
                    </a:solidFill>
                  </a:rPr>
                  <a:t> (aliquota sostitutiva </a:t>
                </a:r>
                <a:r>
                  <a:rPr lang="it-IT" sz="2000" b="1" dirty="0">
                    <a:solidFill>
                      <a:schemeClr val="bg2">
                        <a:lumMod val="25000"/>
                      </a:schemeClr>
                    </a:solidFill>
                  </a:rPr>
                  <a:t>10%</a:t>
                </a:r>
                <a:r>
                  <a:rPr lang="it-IT" sz="2000" dirty="0">
                    <a:solidFill>
                      <a:schemeClr val="bg2">
                        <a:lumMod val="25000"/>
                      </a:schemeClr>
                    </a:solidFill>
                  </a:rPr>
                  <a:t> su eccedenza):</a:t>
                </a:r>
              </a:p>
              <a:p>
                <a:pPr lvl="0"/>
                <a:r>
                  <a:rPr lang="it-IT" sz="2000" b="1" dirty="0">
                    <a:solidFill>
                      <a:schemeClr val="bg2">
                        <a:lumMod val="25000"/>
                      </a:schemeClr>
                    </a:solidFill>
                  </a:rPr>
                  <a:t>Reddito Anno Base (2024):</a:t>
                </a:r>
                <a:r>
                  <a:rPr lang="it-IT" sz="2000" dirty="0">
                    <a:solidFill>
                      <a:schemeClr val="bg2">
                        <a:lumMod val="25000"/>
                      </a:schemeClr>
                    </a:solidFill>
                  </a:rPr>
                  <a:t> € 100.000 </a:t>
                </a:r>
              </a:p>
              <a:p>
                <a:pPr lvl="0"/>
                <a:r>
                  <a:rPr lang="it-IT" sz="2000" b="1" dirty="0">
                    <a:solidFill>
                      <a:schemeClr val="bg2">
                        <a:lumMod val="25000"/>
                      </a:schemeClr>
                    </a:solidFill>
                  </a:rPr>
                  <a:t>Reddito Concordato Proposto (2025):</a:t>
                </a:r>
                <a:r>
                  <a:rPr lang="it-IT" sz="2000" dirty="0">
                    <a:solidFill>
                      <a:schemeClr val="bg2">
                        <a:lumMod val="25000"/>
                      </a:schemeClr>
                    </a:solidFill>
                  </a:rPr>
                  <a:t> € 200.000 </a:t>
                </a:r>
              </a:p>
              <a:p>
                <a:pPr lvl="0"/>
                <a:r>
                  <a:rPr lang="it-IT" sz="2000" b="1" dirty="0">
                    <a:solidFill>
                      <a:schemeClr val="bg2">
                        <a:lumMod val="25000"/>
                      </a:schemeClr>
                    </a:solidFill>
                  </a:rPr>
                  <a:t>Incremento Totale:</a:t>
                </a:r>
                <a:r>
                  <a:rPr lang="it-IT" sz="2000" dirty="0">
                    <a:solidFill>
                      <a:schemeClr val="bg2">
                        <a:lumMod val="25000"/>
                      </a:schemeClr>
                    </a:solidFill>
                  </a:rPr>
                  <a:t> € 100.000 (€ 200.000 - € 100.000)</a:t>
                </a:r>
              </a:p>
              <a:p>
                <a:r>
                  <a:rPr lang="it-IT" sz="2000" b="1" dirty="0">
                    <a:solidFill>
                      <a:schemeClr val="bg2">
                        <a:lumMod val="25000"/>
                      </a:schemeClr>
                    </a:solidFill>
                  </a:rPr>
                  <a:t>Applicazione della Tagliola:</a:t>
                </a:r>
                <a:endParaRPr lang="it-IT" sz="2000" dirty="0">
                  <a:solidFill>
                    <a:schemeClr val="bg2">
                      <a:lumMod val="25000"/>
                    </a:schemeClr>
                  </a:solidFill>
                </a:endParaRPr>
              </a:p>
              <a:p>
                <a:pPr lvl="0"/>
                <a:r>
                  <a:rPr lang="it-IT" sz="2000" b="1" dirty="0">
                    <a:solidFill>
                      <a:schemeClr val="bg2">
                        <a:lumMod val="25000"/>
                      </a:schemeClr>
                    </a:solidFill>
                  </a:rPr>
                  <a:t>Primo scaglione di incremento (fino a 85.000 €):</a:t>
                </a:r>
                <a:r>
                  <a:rPr lang="it-IT" sz="2000" dirty="0">
                    <a:solidFill>
                      <a:schemeClr val="bg2">
                        <a:lumMod val="25000"/>
                      </a:schemeClr>
                    </a:solidFill>
                  </a:rPr>
                  <a:t> </a:t>
                </a:r>
              </a:p>
              <a:p>
                <a:pPr/>
                <a14:m>
                  <m:oMathPara xmlns:m="http://schemas.openxmlformats.org/officeDocument/2006/math">
                    <m:oMath>
                      <m:r>
                        <m:rPr>
                          <m:nor/>
                        </m:rPr>
                        <a:rPr lang="it-IT" sz="2000" i="0">
                          <a:solidFill>
                            <a:schemeClr val="bg2">
                              <a:lumMod val="25000"/>
                            </a:schemeClr>
                          </a:solidFill>
                        </a:rPr>
                        <m:t>Imposta Sostitutiva</m:t>
                      </m:r>
                      <m:r>
                        <a:rPr lang="it-IT" sz="2000" i="1">
                          <a:solidFill>
                            <a:schemeClr val="bg2">
                              <a:lumMod val="25000"/>
                            </a:schemeClr>
                          </a:solidFill>
                          <a:latin typeface="Cambria Math" panose="02040503050406030204" pitchFamily="18" charset="0"/>
                        </a:rPr>
                        <m:t>=€85.000×10%=€8.500</m:t>
                      </m:r>
                    </m:oMath>
                  </m:oMathPara>
                </a14:m>
                <a:endParaRPr lang="it-IT" sz="2000" dirty="0">
                  <a:solidFill>
                    <a:schemeClr val="bg2">
                      <a:lumMod val="25000"/>
                    </a:schemeClr>
                  </a:solidFill>
                </a:endParaRPr>
              </a:p>
              <a:p>
                <a:pPr lvl="0"/>
                <a:r>
                  <a:rPr lang="it-IT" sz="2000" b="1" dirty="0">
                    <a:solidFill>
                      <a:schemeClr val="bg2">
                        <a:lumMod val="25000"/>
                      </a:schemeClr>
                    </a:solidFill>
                  </a:rPr>
                  <a:t>Secondo scaglione di incremento (oltre gli 85.000 € </a:t>
                </a:r>
                <a14:m>
                  <m:oMath xmlns:m="http://schemas.openxmlformats.org/officeDocument/2006/math">
                    <m:r>
                      <a:rPr lang="it-IT" sz="2000" i="1">
                        <a:solidFill>
                          <a:schemeClr val="bg2">
                            <a:lumMod val="25000"/>
                          </a:schemeClr>
                        </a:solidFill>
                        <a:latin typeface="Cambria Math" panose="02040503050406030204" pitchFamily="18" charset="0"/>
                      </a:rPr>
                      <m:t>→</m:t>
                    </m:r>
                  </m:oMath>
                </a14:m>
                <a:r>
                  <a:rPr lang="it-IT" sz="2000" b="1" dirty="0">
                    <a:solidFill>
                      <a:schemeClr val="bg2">
                        <a:lumMod val="25000"/>
                      </a:schemeClr>
                    </a:solidFill>
                  </a:rPr>
                  <a:t> € 15.000):</a:t>
                </a:r>
                <a:endParaRPr lang="it-IT" sz="2000" dirty="0">
                  <a:solidFill>
                    <a:schemeClr val="bg2">
                      <a:lumMod val="25000"/>
                    </a:schemeClr>
                  </a:solidFill>
                </a:endParaRPr>
              </a:p>
              <a:p>
                <a:pPr/>
                <a14:m>
                  <m:oMathPara xmlns:m="http://schemas.openxmlformats.org/officeDocument/2006/math">
                    <m:oMath>
                      <m:r>
                        <m:rPr>
                          <m:nor/>
                        </m:rPr>
                        <a:rPr lang="it-IT" sz="2000" i="0">
                          <a:solidFill>
                            <a:schemeClr val="bg2">
                              <a:lumMod val="25000"/>
                            </a:schemeClr>
                          </a:solidFill>
                        </a:rPr>
                        <m:t>IRPEF Ordinaria</m:t>
                      </m:r>
                      <m:r>
                        <a:rPr lang="it-IT" sz="2000" i="1">
                          <a:solidFill>
                            <a:schemeClr val="bg2">
                              <a:lumMod val="25000"/>
                            </a:schemeClr>
                          </a:solidFill>
                          <a:latin typeface="Cambria Math" panose="02040503050406030204" pitchFamily="18" charset="0"/>
                        </a:rPr>
                        <m:t>=€15.000×43%=€6.450</m:t>
                      </m:r>
                    </m:oMath>
                  </m:oMathPara>
                </a14:m>
                <a:endParaRPr lang="it-IT" sz="2000" dirty="0">
                  <a:solidFill>
                    <a:schemeClr val="bg2">
                      <a:lumMod val="25000"/>
                    </a:schemeClr>
                  </a:solidFill>
                </a:endParaRPr>
              </a:p>
              <a:p>
                <a:pPr lvl="0"/>
                <a:r>
                  <a:rPr lang="it-IT" sz="2000" b="1" dirty="0">
                    <a:solidFill>
                      <a:schemeClr val="bg2">
                        <a:lumMod val="25000"/>
                      </a:schemeClr>
                    </a:solidFill>
                  </a:rPr>
                  <a:t>Imposta totale sulla quota incrementale:</a:t>
                </a:r>
                <a:r>
                  <a:rPr lang="it-IT" sz="2000" dirty="0">
                    <a:solidFill>
                      <a:schemeClr val="bg2">
                        <a:lumMod val="25000"/>
                      </a:schemeClr>
                    </a:solidFill>
                  </a:rPr>
                  <a:t> </a:t>
                </a:r>
                <a14:m>
                  <m:oMath xmlns:m="http://schemas.openxmlformats.org/officeDocument/2006/math">
                    <m:r>
                      <a:rPr lang="it-IT" sz="2000" i="1">
                        <a:solidFill>
                          <a:schemeClr val="bg2">
                            <a:lumMod val="25000"/>
                          </a:schemeClr>
                        </a:solidFill>
                        <a:latin typeface="Cambria Math" panose="02040503050406030204" pitchFamily="18" charset="0"/>
                      </a:rPr>
                      <m:t>€8.500+€6.450=</m:t>
                    </m:r>
                    <m:r>
                      <a:rPr lang="it-IT" sz="2000" b="1">
                        <a:solidFill>
                          <a:schemeClr val="bg2">
                            <a:lumMod val="25000"/>
                          </a:schemeClr>
                        </a:solidFill>
                        <a:latin typeface="Cambria Math" panose="02040503050406030204" pitchFamily="18" charset="0"/>
                      </a:rPr>
                      <m:t>€</m:t>
                    </m:r>
                    <m:r>
                      <a:rPr lang="it-IT" sz="2000" i="1">
                        <a:solidFill>
                          <a:schemeClr val="bg2">
                            <a:lumMod val="25000"/>
                          </a:schemeClr>
                        </a:solidFill>
                        <a:latin typeface="Cambria Math" panose="02040503050406030204" pitchFamily="18" charset="0"/>
                      </a:rPr>
                      <m:t> </m:t>
                    </m:r>
                    <m:r>
                      <a:rPr lang="it-IT" sz="2000" b="1">
                        <a:solidFill>
                          <a:schemeClr val="bg2">
                            <a:lumMod val="25000"/>
                          </a:schemeClr>
                        </a:solidFill>
                        <a:latin typeface="Cambria Math" panose="02040503050406030204" pitchFamily="18" charset="0"/>
                      </a:rPr>
                      <m:t>𝟏𝟒</m:t>
                    </m:r>
                    <m:r>
                      <a:rPr lang="it-IT" sz="2000" b="1">
                        <a:solidFill>
                          <a:schemeClr val="bg2">
                            <a:lumMod val="25000"/>
                          </a:schemeClr>
                        </a:solidFill>
                        <a:latin typeface="Cambria Math" panose="02040503050406030204" pitchFamily="18" charset="0"/>
                      </a:rPr>
                      <m:t>.</m:t>
                    </m:r>
                    <m:r>
                      <a:rPr lang="it-IT" sz="2000" b="1">
                        <a:solidFill>
                          <a:schemeClr val="bg2">
                            <a:lumMod val="25000"/>
                          </a:schemeClr>
                        </a:solidFill>
                        <a:latin typeface="Cambria Math" panose="02040503050406030204" pitchFamily="18" charset="0"/>
                      </a:rPr>
                      <m:t>𝟗𝟓𝟎</m:t>
                    </m:r>
                  </m:oMath>
                </a14:m>
                <a:r>
                  <a:rPr lang="it-IT" sz="2000" dirty="0">
                    <a:solidFill>
                      <a:schemeClr val="bg2">
                        <a:lumMod val="25000"/>
                      </a:schemeClr>
                    </a:solidFill>
                  </a:rPr>
                  <a:t> (con un'aliquota effettiva media sul delta del </a:t>
                </a:r>
                <a:r>
                  <a:rPr lang="it-IT" sz="2000" b="1" dirty="0">
                    <a:solidFill>
                      <a:schemeClr val="bg2">
                        <a:lumMod val="25000"/>
                      </a:schemeClr>
                    </a:solidFill>
                  </a:rPr>
                  <a:t>14,95%</a:t>
                </a:r>
                <a:r>
                  <a:rPr lang="it-IT" sz="2000" dirty="0">
                    <a:solidFill>
                      <a:schemeClr val="bg2">
                        <a:lumMod val="25000"/>
                      </a:schemeClr>
                    </a:solidFill>
                  </a:rPr>
                  <a:t>, anziché del 10% secco). </a:t>
                </a:r>
              </a:p>
              <a:p>
                <a:endParaRPr lang="it-IT" dirty="0">
                  <a:solidFill>
                    <a:schemeClr val="bg2">
                      <a:lumMod val="25000"/>
                    </a:schemeClr>
                  </a:solidFill>
                </a:endParaRPr>
              </a:p>
            </p:txBody>
          </p:sp>
        </mc:Choice>
        <mc:Fallback xmlns="">
          <p:sp>
            <p:nvSpPr>
              <p:cNvPr id="5" name="CasellaDiTesto 4">
                <a:extLst>
                  <a:ext uri="{FF2B5EF4-FFF2-40B4-BE49-F238E27FC236}">
                    <a16:creationId xmlns:a16="http://schemas.microsoft.com/office/drawing/2014/main" id="{6DA219FF-039B-1C7E-ADCE-A19D58DBE852}"/>
                  </a:ext>
                </a:extLst>
              </p:cNvPr>
              <p:cNvSpPr txBox="1">
                <a:spLocks noRot="1" noChangeAspect="1" noMove="1" noResize="1" noEditPoints="1" noAdjustHandles="1" noChangeArrowheads="1" noChangeShapeType="1" noTextEdit="1"/>
              </p:cNvSpPr>
              <p:nvPr/>
            </p:nvSpPr>
            <p:spPr>
              <a:xfrm>
                <a:off x="553975" y="2142370"/>
                <a:ext cx="10796777" cy="4431983"/>
              </a:xfrm>
              <a:prstGeom prst="rect">
                <a:avLst/>
              </a:prstGeom>
              <a:blipFill>
                <a:blip r:embed="rId2"/>
                <a:stretch>
                  <a:fillRect l="-903" t="-963"/>
                </a:stretch>
              </a:blipFill>
            </p:spPr>
            <p:txBody>
              <a:bodyPr/>
              <a:lstStyle/>
              <a:p>
                <a:r>
                  <a:rPr lang="it-IT">
                    <a:noFill/>
                  </a:rPr>
                  <a:t> </a:t>
                </a:r>
              </a:p>
            </p:txBody>
          </p:sp>
        </mc:Fallback>
      </mc:AlternateContent>
    </p:spTree>
    <p:extLst>
      <p:ext uri="{BB962C8B-B14F-4D97-AF65-F5344CB8AC3E}">
        <p14:creationId xmlns:p14="http://schemas.microsoft.com/office/powerpoint/2010/main" val="1487988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60319-04FC-7FFC-0104-25A1ECA9F39B}"/>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B51BCC58-4A13-44D1-CC7A-61F1FB3919D0}"/>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47D49DBB-4A2B-F8D4-AE11-C6A0ECFB85A3}"/>
              </a:ext>
            </a:extLst>
          </p:cNvPr>
          <p:cNvGraphicFramePr>
            <a:graphicFrameLocks noGrp="1"/>
          </p:cNvGraphicFramePr>
          <p:nvPr>
            <p:extLst>
              <p:ext uri="{D42A27DB-BD31-4B8C-83A1-F6EECF244321}">
                <p14:modId xmlns:p14="http://schemas.microsoft.com/office/powerpoint/2010/main" val="2809454912"/>
              </p:ext>
            </p:extLst>
          </p:nvPr>
        </p:nvGraphicFramePr>
        <p:xfrm>
          <a:off x="604838" y="2754943"/>
          <a:ext cx="10982324" cy="3818384"/>
        </p:xfrm>
        <a:graphic>
          <a:graphicData uri="http://schemas.openxmlformats.org/drawingml/2006/table">
            <a:tbl>
              <a:tblPr firstRow="1" firstCol="1" bandRow="1">
                <a:tableStyleId>{5C22544A-7EE6-4342-B048-85BDC9FD1C3A}</a:tableStyleId>
              </a:tblPr>
              <a:tblGrid>
                <a:gridCol w="3085337">
                  <a:extLst>
                    <a:ext uri="{9D8B030D-6E8A-4147-A177-3AD203B41FA5}">
                      <a16:colId xmlns:a16="http://schemas.microsoft.com/office/drawing/2014/main" val="2544269001"/>
                    </a:ext>
                  </a:extLst>
                </a:gridCol>
                <a:gridCol w="7896987">
                  <a:extLst>
                    <a:ext uri="{9D8B030D-6E8A-4147-A177-3AD203B41FA5}">
                      <a16:colId xmlns:a16="http://schemas.microsoft.com/office/drawing/2014/main" val="858370181"/>
                    </a:ext>
                  </a:extLst>
                </a:gridCol>
              </a:tblGrid>
              <a:tr h="324104">
                <a:tc>
                  <a:txBody>
                    <a:bodyPr/>
                    <a:lstStyle/>
                    <a:p>
                      <a:pPr>
                        <a:lnSpc>
                          <a:spcPct val="107000"/>
                        </a:lnSpc>
                        <a:spcAft>
                          <a:spcPts val="800"/>
                        </a:spcAft>
                        <a:buNone/>
                      </a:pPr>
                      <a:r>
                        <a:rPr lang="it-IT" sz="2000" kern="0">
                          <a:effectLst/>
                        </a:rPr>
                        <a:t>Categoria</a:t>
                      </a:r>
                      <a:endParaRPr lang="it-IT" sz="20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2000" kern="0" dirty="0">
                          <a:effectLst/>
                        </a:rPr>
                        <a:t>Effetto della Tagliola dei 85.000 €</a:t>
                      </a:r>
                      <a:endParaRPr lang="it-IT" sz="20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445774474"/>
                  </a:ext>
                </a:extLst>
              </a:tr>
              <a:tr h="682879">
                <a:tc>
                  <a:txBody>
                    <a:bodyPr/>
                    <a:lstStyle/>
                    <a:p>
                      <a:pPr>
                        <a:lnSpc>
                          <a:spcPct val="107000"/>
                        </a:lnSpc>
                        <a:spcAft>
                          <a:spcPts val="800"/>
                        </a:spcAft>
                        <a:buNone/>
                      </a:pPr>
                      <a:r>
                        <a:rPr lang="it-IT" sz="2000" kern="0">
                          <a:effectLst/>
                        </a:rPr>
                        <a:t>Soggetti IRES (S.r.l.)</a:t>
                      </a:r>
                      <a:endParaRPr lang="it-IT" sz="20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2000" kern="0">
                          <a:effectLst/>
                        </a:rPr>
                        <a:t>Impatto ridotto. L'aliquota ordinaria IRES oltre la soglia è del 24%. La forbice tra la sostitutiva (10%-15%) e l'IRES ordinaria (24%) è contenuta (max 14 punti percentuali).</a:t>
                      </a:r>
                      <a:endParaRPr lang="it-IT" sz="20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136158802"/>
                  </a:ext>
                </a:extLst>
              </a:tr>
              <a:tr h="682879">
                <a:tc>
                  <a:txBody>
                    <a:bodyPr/>
                    <a:lstStyle/>
                    <a:p>
                      <a:pPr>
                        <a:lnSpc>
                          <a:spcPct val="107000"/>
                        </a:lnSpc>
                        <a:spcAft>
                          <a:spcPts val="800"/>
                        </a:spcAft>
                        <a:buNone/>
                      </a:pPr>
                      <a:r>
                        <a:rPr lang="it-IT" sz="2000" kern="0">
                          <a:effectLst/>
                        </a:rPr>
                        <a:t>Soggetti IRPEF ad alto reddito</a:t>
                      </a:r>
                      <a:endParaRPr lang="it-IT" sz="20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2000" kern="0">
                          <a:effectLst/>
                        </a:rPr>
                        <a:t>Impatto elevato. La forbice tra l'imposta sostitutiva (10%-15%) e l'IRPEF marginale (43%) è ampia (fino a 33 punti percentuali). L'eccedenza oltre gli 85.000 € riduce significativamente la convenienza dell'adesione.</a:t>
                      </a:r>
                      <a:endParaRPr lang="it-IT" sz="20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3962163725"/>
                  </a:ext>
                </a:extLst>
              </a:tr>
              <a:tr h="682879">
                <a:tc>
                  <a:txBody>
                    <a:bodyPr/>
                    <a:lstStyle/>
                    <a:p>
                      <a:pPr>
                        <a:lnSpc>
                          <a:spcPct val="107000"/>
                        </a:lnSpc>
                        <a:spcAft>
                          <a:spcPts val="800"/>
                        </a:spcAft>
                        <a:buNone/>
                      </a:pPr>
                      <a:r>
                        <a:rPr lang="it-IT" sz="2000" kern="0" dirty="0">
                          <a:effectLst/>
                        </a:rPr>
                        <a:t>Piccole e Medie Imprese (Sotto la soglia)</a:t>
                      </a:r>
                      <a:endParaRPr lang="it-IT" sz="20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tc>
                  <a:txBody>
                    <a:bodyPr/>
                    <a:lstStyle/>
                    <a:p>
                      <a:pPr>
                        <a:lnSpc>
                          <a:spcPct val="107000"/>
                        </a:lnSpc>
                        <a:spcAft>
                          <a:spcPts val="800"/>
                        </a:spcAft>
                        <a:buNone/>
                      </a:pPr>
                      <a:r>
                        <a:rPr lang="it-IT" sz="2000" kern="0" dirty="0">
                          <a:effectLst/>
                        </a:rPr>
                        <a:t>Nessun impatto. Se l'incremento proposto dal Fisco rispetto all'anno base rimane contenuto entro gli 85.000 €, l'imposta sostitutiva si applica al 100% senza alcuna penalizzazione.</a:t>
                      </a:r>
                      <a:endParaRPr lang="it-IT" sz="20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76200" marB="76200" anchor="ctr"/>
                </a:tc>
                <a:extLst>
                  <a:ext uri="{0D108BD9-81ED-4DB2-BD59-A6C34878D82A}">
                    <a16:rowId xmlns:a16="http://schemas.microsoft.com/office/drawing/2014/main" val="2534708007"/>
                  </a:ext>
                </a:extLst>
              </a:tr>
            </a:tbl>
          </a:graphicData>
        </a:graphic>
      </p:graphicFrame>
      <p:sp>
        <p:nvSpPr>
          <p:cNvPr id="6" name="CasellaDiTesto 5">
            <a:extLst>
              <a:ext uri="{FF2B5EF4-FFF2-40B4-BE49-F238E27FC236}">
                <a16:creationId xmlns:a16="http://schemas.microsoft.com/office/drawing/2014/main" id="{1D10C3CD-C52E-0E56-3993-0F6E0B15F8D1}"/>
              </a:ext>
            </a:extLst>
          </p:cNvPr>
          <p:cNvSpPr txBox="1"/>
          <p:nvPr/>
        </p:nvSpPr>
        <p:spPr>
          <a:xfrm>
            <a:off x="553975" y="2217824"/>
            <a:ext cx="6094476" cy="461665"/>
          </a:xfrm>
          <a:prstGeom prst="rect">
            <a:avLst/>
          </a:prstGeom>
          <a:noFill/>
        </p:spPr>
        <p:txBody>
          <a:bodyPr wrap="square">
            <a:spAutoFit/>
          </a:bodyPr>
          <a:lstStyle/>
          <a:p>
            <a:pPr>
              <a:lnSpc>
                <a:spcPct val="100000"/>
              </a:lnSpc>
              <a:spcAft>
                <a:spcPts val="800"/>
              </a:spcAft>
              <a:buNone/>
            </a:pPr>
            <a:r>
              <a:rPr lang="it-IT" sz="2400" b="1" kern="0" dirty="0">
                <a:solidFill>
                  <a:schemeClr val="bg2">
                    <a:lumMod val="25000"/>
                  </a:schemeClr>
                </a:solidFill>
                <a:effectLst/>
                <a:latin typeface="+mn-lt"/>
                <a:ea typeface="Times New Roman" panose="02020603050405020304" pitchFamily="18" charset="0"/>
                <a:cs typeface="Arial" panose="020B0604020202020204" pitchFamily="34" charset="0"/>
              </a:rPr>
              <a:t>4. Analisi di Convenienza e Ripercussioni Operative</a:t>
            </a:r>
            <a:endParaRPr lang="it-IT" sz="24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261676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815A9-FC86-CC57-31BC-572F24CF1208}"/>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7993C41F-A45F-9035-192F-F27189D4908E}"/>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C1C04826-FD77-6F74-83B4-8B935337C0D6}"/>
              </a:ext>
            </a:extLst>
          </p:cNvPr>
          <p:cNvSpPr txBox="1"/>
          <p:nvPr/>
        </p:nvSpPr>
        <p:spPr>
          <a:xfrm>
            <a:off x="553974" y="2217824"/>
            <a:ext cx="10711433" cy="2739211"/>
          </a:xfrm>
          <a:prstGeom prst="rect">
            <a:avLst/>
          </a:prstGeom>
          <a:noFill/>
        </p:spPr>
        <p:txBody>
          <a:bodyPr wrap="square">
            <a:spAutoFit/>
          </a:bodyPr>
          <a:lstStyle/>
          <a:p>
            <a:pPr algn="just"/>
            <a:r>
              <a:rPr lang="it-IT" sz="2400" b="1" dirty="0">
                <a:solidFill>
                  <a:schemeClr val="bg2">
                    <a:lumMod val="25000"/>
                  </a:schemeClr>
                </a:solidFill>
              </a:rPr>
              <a:t>5. Considerazioni per la Valutazione dell'Adesione</a:t>
            </a:r>
          </a:p>
          <a:p>
            <a:pPr algn="just"/>
            <a:endParaRPr lang="it-IT" sz="2400" dirty="0">
              <a:solidFill>
                <a:schemeClr val="bg2">
                  <a:lumMod val="25000"/>
                </a:schemeClr>
              </a:solidFill>
            </a:endParaRPr>
          </a:p>
          <a:p>
            <a:pPr lvl="0" algn="just"/>
            <a:r>
              <a:rPr lang="it-IT" sz="2000" b="1" dirty="0">
                <a:solidFill>
                  <a:schemeClr val="bg2">
                    <a:lumMod val="25000"/>
                  </a:schemeClr>
                </a:solidFill>
              </a:rPr>
              <a:t>Proposte con forti salti di reddito:</a:t>
            </a:r>
            <a:r>
              <a:rPr lang="it-IT" sz="2000" dirty="0">
                <a:solidFill>
                  <a:schemeClr val="bg2">
                    <a:lumMod val="25000"/>
                  </a:schemeClr>
                </a:solidFill>
              </a:rPr>
              <a:t> La tagliola colpisce soprattutto chi nell'anno base dichiarava redditi molto bassi rispetto al proprio potenziale ISA e ha ricevuto proposte con importanti recuperi di imponibile.</a:t>
            </a:r>
          </a:p>
          <a:p>
            <a:pPr lvl="0" algn="just"/>
            <a:r>
              <a:rPr lang="it-IT" sz="2000" b="1" dirty="0">
                <a:solidFill>
                  <a:schemeClr val="bg2">
                    <a:lumMod val="25000"/>
                  </a:schemeClr>
                </a:solidFill>
              </a:rPr>
              <a:t>Cumulo con i tetti di incremento ISA:</a:t>
            </a:r>
            <a:r>
              <a:rPr lang="it-IT" sz="2000" dirty="0">
                <a:solidFill>
                  <a:schemeClr val="bg2">
                    <a:lumMod val="25000"/>
                  </a:schemeClr>
                </a:solidFill>
              </a:rPr>
              <a:t> Per mitigare l'effetto di proposte irrealistiche, il legislatore ha previsto anche dei </a:t>
            </a:r>
            <a:r>
              <a:rPr lang="it-IT" sz="2000" b="1" dirty="0">
                <a:solidFill>
                  <a:schemeClr val="bg2">
                    <a:lumMod val="25000"/>
                  </a:schemeClr>
                </a:solidFill>
              </a:rPr>
              <a:t>tetti massimi percentuali all'incremento</a:t>
            </a:r>
            <a:r>
              <a:rPr lang="it-IT" sz="2000" dirty="0">
                <a:solidFill>
                  <a:schemeClr val="bg2">
                    <a:lumMod val="25000"/>
                  </a:schemeClr>
                </a:solidFill>
              </a:rPr>
              <a:t> della proposta (es. +10% max per ISA 10, +25% max per ISA 8-9). L'intersezione tra il tetto percentuale ISA e la tagliola dei 85.000 € definisce l'effettivo "</a:t>
            </a:r>
            <a:r>
              <a:rPr lang="it-IT" sz="2000" dirty="0" err="1">
                <a:solidFill>
                  <a:schemeClr val="bg2">
                    <a:lumMod val="25000"/>
                  </a:schemeClr>
                </a:solidFill>
              </a:rPr>
              <a:t>cap</a:t>
            </a:r>
            <a:r>
              <a:rPr lang="it-IT" sz="2000" dirty="0">
                <a:solidFill>
                  <a:schemeClr val="bg2">
                    <a:lumMod val="25000"/>
                  </a:schemeClr>
                </a:solidFill>
              </a:rPr>
              <a:t>" impositivo per l'anno.</a:t>
            </a:r>
          </a:p>
          <a:p>
            <a:pPr>
              <a:lnSpc>
                <a:spcPct val="100000"/>
              </a:lnSpc>
              <a:spcAft>
                <a:spcPts val="800"/>
              </a:spcAft>
              <a:buNone/>
            </a:pPr>
            <a:endParaRPr lang="it-IT" sz="24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233639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C78F9-C725-DF74-E44A-C089541D26E5}"/>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AC2ED56D-5F77-2097-D1E3-2F709D7EA0DA}"/>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8958F9C2-4108-6E6A-F108-EA35B08B1BC3}"/>
              </a:ext>
            </a:extLst>
          </p:cNvPr>
          <p:cNvSpPr txBox="1"/>
          <p:nvPr/>
        </p:nvSpPr>
        <p:spPr>
          <a:xfrm>
            <a:off x="553974" y="2217824"/>
            <a:ext cx="10711433" cy="4339650"/>
          </a:xfrm>
          <a:prstGeom prst="rect">
            <a:avLst/>
          </a:prstGeom>
          <a:noFill/>
        </p:spPr>
        <p:txBody>
          <a:bodyPr wrap="square">
            <a:spAutoFit/>
          </a:bodyPr>
          <a:lstStyle/>
          <a:p>
            <a:r>
              <a:rPr lang="it-IT" sz="2000" b="1" dirty="0">
                <a:solidFill>
                  <a:schemeClr val="bg2">
                    <a:lumMod val="25000"/>
                  </a:schemeClr>
                </a:solidFill>
              </a:rPr>
              <a:t>Qual è la differenza esatta di tassazione su un incremento di 120.000 euro tra una S.r.l. e una Ditta Individuale?</a:t>
            </a:r>
          </a:p>
          <a:p>
            <a:endParaRPr lang="it-IT" sz="1600" dirty="0">
              <a:solidFill>
                <a:schemeClr val="bg2">
                  <a:lumMod val="25000"/>
                </a:schemeClr>
              </a:solidFill>
            </a:endParaRPr>
          </a:p>
          <a:p>
            <a:r>
              <a:rPr lang="it-IT" dirty="0">
                <a:solidFill>
                  <a:schemeClr val="bg2">
                    <a:lumMod val="25000"/>
                  </a:schemeClr>
                </a:solidFill>
              </a:rPr>
              <a:t>Per confrontare l'impatto fiscale esatto di un </a:t>
            </a:r>
            <a:r>
              <a:rPr lang="it-IT" b="1" dirty="0">
                <a:solidFill>
                  <a:schemeClr val="bg2">
                    <a:lumMod val="25000"/>
                  </a:schemeClr>
                </a:solidFill>
              </a:rPr>
              <a:t>incremento di reddito concordato pari a 120.000 €</a:t>
            </a:r>
            <a:r>
              <a:rPr lang="it-IT" dirty="0">
                <a:solidFill>
                  <a:schemeClr val="bg2">
                    <a:lumMod val="25000"/>
                  </a:schemeClr>
                </a:solidFill>
              </a:rPr>
              <a:t> (differenza tra il reddito proposto dal Fisco per il biennio e il reddito dell'anno base), occorre considerare l'effetto combinato di due regole fondamentali del Concordato Preventivo Biennale:</a:t>
            </a:r>
          </a:p>
          <a:p>
            <a:pPr lvl="0"/>
            <a:r>
              <a:rPr lang="it-IT" b="1" dirty="0">
                <a:solidFill>
                  <a:schemeClr val="bg2">
                    <a:lumMod val="25000"/>
                  </a:schemeClr>
                </a:solidFill>
              </a:rPr>
              <a:t>La "Tagliola" dei 85.000 €:</a:t>
            </a:r>
            <a:r>
              <a:rPr lang="it-IT" dirty="0">
                <a:solidFill>
                  <a:schemeClr val="bg2">
                    <a:lumMod val="25000"/>
                  </a:schemeClr>
                </a:solidFill>
              </a:rPr>
              <a:t> Fino a 85.000 € di incremento si applica l'imposta sostitutiva agevolata. Sulla quota eccedente (i restanti </a:t>
            </a:r>
            <a:r>
              <a:rPr lang="it-IT" b="1" dirty="0">
                <a:solidFill>
                  <a:schemeClr val="bg2">
                    <a:lumMod val="25000"/>
                  </a:schemeClr>
                </a:solidFill>
              </a:rPr>
              <a:t>35.000 €</a:t>
            </a:r>
            <a:r>
              <a:rPr lang="it-IT" dirty="0">
                <a:solidFill>
                  <a:schemeClr val="bg2">
                    <a:lumMod val="25000"/>
                  </a:schemeClr>
                </a:solidFill>
              </a:rPr>
              <a:t>) si applica la tassazione ordinaria.</a:t>
            </a:r>
          </a:p>
          <a:p>
            <a:pPr lvl="0"/>
            <a:endParaRPr lang="it-IT" dirty="0">
              <a:solidFill>
                <a:schemeClr val="bg2">
                  <a:lumMod val="25000"/>
                </a:schemeClr>
              </a:solidFill>
            </a:endParaRPr>
          </a:p>
          <a:p>
            <a:pPr lvl="0"/>
            <a:r>
              <a:rPr lang="it-IT" b="1" dirty="0">
                <a:solidFill>
                  <a:schemeClr val="bg2">
                    <a:lumMod val="25000"/>
                  </a:schemeClr>
                </a:solidFill>
              </a:rPr>
              <a:t>La diversa natura del soggetto d'imposta:</a:t>
            </a:r>
            <a:endParaRPr lang="it-IT" dirty="0">
              <a:solidFill>
                <a:schemeClr val="bg2">
                  <a:lumMod val="25000"/>
                </a:schemeClr>
              </a:solidFill>
            </a:endParaRPr>
          </a:p>
          <a:p>
            <a:pPr lvl="1"/>
            <a:r>
              <a:rPr lang="it-IT" b="1" dirty="0">
                <a:solidFill>
                  <a:schemeClr val="bg2">
                    <a:lumMod val="25000"/>
                  </a:schemeClr>
                </a:solidFill>
              </a:rPr>
              <a:t>S.r.l.:</a:t>
            </a:r>
            <a:r>
              <a:rPr lang="it-IT" dirty="0">
                <a:solidFill>
                  <a:schemeClr val="bg2">
                    <a:lumMod val="25000"/>
                  </a:schemeClr>
                </a:solidFill>
              </a:rPr>
              <a:t> Tassata con </a:t>
            </a:r>
            <a:r>
              <a:rPr lang="it-IT" b="1" dirty="0">
                <a:solidFill>
                  <a:schemeClr val="bg2">
                    <a:lumMod val="25000"/>
                  </a:schemeClr>
                </a:solidFill>
              </a:rPr>
              <a:t>IRES a aliquota fissa del 24%</a:t>
            </a:r>
            <a:r>
              <a:rPr lang="it-IT" dirty="0">
                <a:solidFill>
                  <a:schemeClr val="bg2">
                    <a:lumMod val="25000"/>
                  </a:schemeClr>
                </a:solidFill>
              </a:rPr>
              <a:t> sulla quota ordinaria.</a:t>
            </a:r>
          </a:p>
          <a:p>
            <a:pPr lvl="1"/>
            <a:r>
              <a:rPr lang="it-IT" b="1" dirty="0">
                <a:solidFill>
                  <a:schemeClr val="bg2">
                    <a:lumMod val="25000"/>
                  </a:schemeClr>
                </a:solidFill>
              </a:rPr>
              <a:t>Ditta Individuale:</a:t>
            </a:r>
            <a:r>
              <a:rPr lang="it-IT" dirty="0">
                <a:solidFill>
                  <a:schemeClr val="bg2">
                    <a:lumMod val="25000"/>
                  </a:schemeClr>
                </a:solidFill>
              </a:rPr>
              <a:t> Tassata con </a:t>
            </a:r>
            <a:r>
              <a:rPr lang="it-IT" b="1" dirty="0">
                <a:solidFill>
                  <a:schemeClr val="bg2">
                    <a:lumMod val="25000"/>
                  </a:schemeClr>
                </a:solidFill>
              </a:rPr>
              <a:t>IRPEF progressiva a scaglioni</a:t>
            </a:r>
            <a:r>
              <a:rPr lang="it-IT" dirty="0">
                <a:solidFill>
                  <a:schemeClr val="bg2">
                    <a:lumMod val="25000"/>
                  </a:schemeClr>
                </a:solidFill>
              </a:rPr>
              <a:t>, dove l'eccedenza va ad impattare direttamente sullo scaglione marginale più alto (</a:t>
            </a:r>
            <a:r>
              <a:rPr lang="it-IT" b="1" dirty="0">
                <a:solidFill>
                  <a:schemeClr val="bg2">
                    <a:lumMod val="25000"/>
                  </a:schemeClr>
                </a:solidFill>
              </a:rPr>
              <a:t>43%</a:t>
            </a:r>
            <a:r>
              <a:rPr lang="it-IT" dirty="0">
                <a:solidFill>
                  <a:schemeClr val="bg2">
                    <a:lumMod val="25000"/>
                  </a:schemeClr>
                </a:solidFill>
              </a:rPr>
              <a:t>).</a:t>
            </a:r>
          </a:p>
          <a:p>
            <a:r>
              <a:rPr lang="it-IT" dirty="0">
                <a:solidFill>
                  <a:schemeClr val="bg2">
                    <a:lumMod val="25000"/>
                  </a:schemeClr>
                </a:solidFill>
              </a:rPr>
              <a:t>Ipotizziamo per entrambi i soggetti un </a:t>
            </a:r>
            <a:r>
              <a:rPr lang="it-IT" b="1" dirty="0">
                <a:solidFill>
                  <a:schemeClr val="bg2">
                    <a:lumMod val="25000"/>
                  </a:schemeClr>
                </a:solidFill>
              </a:rPr>
              <a:t>punteggio ISA pari a 8</a:t>
            </a:r>
            <a:r>
              <a:rPr lang="it-IT" dirty="0">
                <a:solidFill>
                  <a:schemeClr val="bg2">
                    <a:lumMod val="25000"/>
                  </a:schemeClr>
                </a:solidFill>
              </a:rPr>
              <a:t> (che dà diritto all'aliquota sostitutiva ridotta del </a:t>
            </a:r>
            <a:r>
              <a:rPr lang="it-IT" b="1" dirty="0">
                <a:solidFill>
                  <a:schemeClr val="bg2">
                    <a:lumMod val="25000"/>
                  </a:schemeClr>
                </a:solidFill>
              </a:rPr>
              <a:t>10%</a:t>
            </a:r>
            <a:r>
              <a:rPr lang="it-IT" dirty="0">
                <a:solidFill>
                  <a:schemeClr val="bg2">
                    <a:lumMod val="25000"/>
                  </a:schemeClr>
                </a:solidFill>
              </a:rPr>
              <a:t> sulla quota entro soglia).</a:t>
            </a:r>
          </a:p>
          <a:p>
            <a:pPr>
              <a:lnSpc>
                <a:spcPct val="100000"/>
              </a:lnSpc>
              <a:spcAft>
                <a:spcPts val="800"/>
              </a:spcAft>
              <a:buNone/>
            </a:pPr>
            <a:endParaRPr lang="it-IT" sz="24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60428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CE658-E43C-AB40-FFB3-4E89EADE3D79}"/>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33195B43-D425-86B2-BF06-E9137CA696D3}"/>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C9A0A37E-BB27-E832-BCA0-F484E5A06F3E}"/>
                  </a:ext>
                </a:extLst>
              </p:cNvPr>
              <p:cNvSpPr txBox="1"/>
              <p:nvPr/>
            </p:nvSpPr>
            <p:spPr>
              <a:xfrm>
                <a:off x="361950" y="1382713"/>
                <a:ext cx="10711433" cy="5724644"/>
              </a:xfrm>
              <a:prstGeom prst="rect">
                <a:avLst/>
              </a:prstGeom>
              <a:noFill/>
            </p:spPr>
            <p:txBody>
              <a:bodyPr wrap="square">
                <a:spAutoFit/>
              </a:bodyPr>
              <a:lstStyle/>
              <a:p>
                <a:r>
                  <a:rPr lang="it-IT" b="1" dirty="0">
                    <a:solidFill>
                      <a:schemeClr val="bg2">
                        <a:lumMod val="25000"/>
                      </a:schemeClr>
                    </a:solidFill>
                  </a:rPr>
                  <a:t>1. Dettaglio del Calcolo per la S.r.l. (IRES)</a:t>
                </a:r>
                <a:endParaRPr lang="it-IT" dirty="0">
                  <a:solidFill>
                    <a:schemeClr val="bg2">
                      <a:lumMod val="25000"/>
                    </a:schemeClr>
                  </a:solidFill>
                </a:endParaRPr>
              </a:p>
              <a:p>
                <a:r>
                  <a:rPr lang="it-IT" dirty="0">
                    <a:solidFill>
                      <a:schemeClr val="bg2">
                        <a:lumMod val="25000"/>
                      </a:schemeClr>
                    </a:solidFill>
                  </a:rPr>
                  <a:t>Sui 120.000 € di maggior reddito concordato la S.r.l. applica:</a:t>
                </a:r>
              </a:p>
              <a:p>
                <a:pPr lvl="0"/>
                <a:r>
                  <a:rPr lang="it-IT" b="1" dirty="0">
                    <a:solidFill>
                      <a:schemeClr val="bg2">
                        <a:lumMod val="25000"/>
                      </a:schemeClr>
                    </a:solidFill>
                  </a:rPr>
                  <a:t>Primo Scaglione (entro 85.000 €):</a:t>
                </a:r>
                <a:endParaRPr lang="it-IT" dirty="0">
                  <a:solidFill>
                    <a:schemeClr val="bg2">
                      <a:lumMod val="25000"/>
                    </a:schemeClr>
                  </a:solidFill>
                </a:endParaRPr>
              </a:p>
              <a:p>
                <a:pPr/>
                <a14:m>
                  <m:oMathPara xmlns:m="http://schemas.openxmlformats.org/officeDocument/2006/math">
                    <m:oMath>
                      <m:r>
                        <m:rPr>
                          <m:nor/>
                        </m:rPr>
                        <a:rPr lang="it-IT" i="0">
                          <a:solidFill>
                            <a:schemeClr val="bg2">
                              <a:lumMod val="25000"/>
                            </a:schemeClr>
                          </a:solidFill>
                        </a:rPr>
                        <m:t>Imposta Sostitutiva (10%)</m:t>
                      </m:r>
                      <m:r>
                        <a:rPr lang="it-IT" i="1">
                          <a:solidFill>
                            <a:schemeClr val="bg2">
                              <a:lumMod val="25000"/>
                            </a:schemeClr>
                          </a:solidFill>
                          <a:latin typeface="Cambria Math" panose="02040503050406030204" pitchFamily="18" charset="0"/>
                        </a:rPr>
                        <m:t>=85.000×10%=</m:t>
                      </m:r>
                      <m:r>
                        <a:rPr lang="it-IT" b="1">
                          <a:solidFill>
                            <a:schemeClr val="bg2">
                              <a:lumMod val="25000"/>
                            </a:schemeClr>
                          </a:solidFill>
                          <a:latin typeface="Cambria Math" panose="02040503050406030204" pitchFamily="18" charset="0"/>
                        </a:rPr>
                        <m:t>𝟖</m:t>
                      </m:r>
                      <m:r>
                        <a:rPr lang="it-IT" b="1">
                          <a:solidFill>
                            <a:schemeClr val="bg2">
                              <a:lumMod val="25000"/>
                            </a:schemeClr>
                          </a:solidFill>
                          <a:latin typeface="Cambria Math" panose="02040503050406030204" pitchFamily="18" charset="0"/>
                        </a:rPr>
                        <m:t>.</m:t>
                      </m:r>
                      <m:r>
                        <a:rPr lang="it-IT" b="1">
                          <a:solidFill>
                            <a:schemeClr val="bg2">
                              <a:lumMod val="25000"/>
                            </a:schemeClr>
                          </a:solidFill>
                          <a:latin typeface="Cambria Math" panose="02040503050406030204" pitchFamily="18" charset="0"/>
                        </a:rPr>
                        <m:t>𝟓𝟎𝟎</m:t>
                      </m:r>
                      <m:r>
                        <a:rPr lang="it-IT" i="1">
                          <a:solidFill>
                            <a:schemeClr val="bg2">
                              <a:lumMod val="25000"/>
                            </a:schemeClr>
                          </a:solidFill>
                          <a:latin typeface="Cambria Math" panose="02040503050406030204" pitchFamily="18" charset="0"/>
                        </a:rPr>
                        <m:t> </m:t>
                      </m:r>
                      <m:r>
                        <m:rPr>
                          <m:nor/>
                        </m:rPr>
                        <a:rPr lang="it-IT" i="0">
                          <a:solidFill>
                            <a:schemeClr val="bg2">
                              <a:lumMod val="25000"/>
                            </a:schemeClr>
                          </a:solidFill>
                        </a:rPr>
                        <m:t>€</m:t>
                      </m:r>
                    </m:oMath>
                  </m:oMathPara>
                </a14:m>
                <a:endParaRPr lang="it-IT" dirty="0">
                  <a:solidFill>
                    <a:schemeClr val="bg2">
                      <a:lumMod val="25000"/>
                    </a:schemeClr>
                  </a:solidFill>
                </a:endParaRPr>
              </a:p>
              <a:p>
                <a:pPr lvl="0"/>
                <a:r>
                  <a:rPr lang="it-IT" b="1" dirty="0">
                    <a:solidFill>
                      <a:schemeClr val="bg2">
                        <a:lumMod val="25000"/>
                      </a:schemeClr>
                    </a:solidFill>
                  </a:rPr>
                  <a:t>Secondo Scaglione (eccedenza di 35.000 € oltre la tagliola):</a:t>
                </a:r>
                <a:endParaRPr lang="it-IT" dirty="0">
                  <a:solidFill>
                    <a:schemeClr val="bg2">
                      <a:lumMod val="25000"/>
                    </a:schemeClr>
                  </a:solidFill>
                </a:endParaRPr>
              </a:p>
              <a:p>
                <a:pPr/>
                <a14:m>
                  <m:oMathPara xmlns:m="http://schemas.openxmlformats.org/officeDocument/2006/math">
                    <m:oMath>
                      <m:r>
                        <m:rPr>
                          <m:nor/>
                        </m:rPr>
                        <a:rPr lang="it-IT" i="0">
                          <a:solidFill>
                            <a:schemeClr val="bg2">
                              <a:lumMod val="25000"/>
                            </a:schemeClr>
                          </a:solidFill>
                        </a:rPr>
                        <m:t>IRES Ordinaria (24%)</m:t>
                      </m:r>
                      <m:r>
                        <a:rPr lang="it-IT" i="1">
                          <a:solidFill>
                            <a:schemeClr val="bg2">
                              <a:lumMod val="25000"/>
                            </a:schemeClr>
                          </a:solidFill>
                          <a:latin typeface="Cambria Math" panose="02040503050406030204" pitchFamily="18" charset="0"/>
                        </a:rPr>
                        <m:t>=35.000×24%=</m:t>
                      </m:r>
                      <m:r>
                        <a:rPr lang="it-IT" b="1">
                          <a:solidFill>
                            <a:schemeClr val="bg2">
                              <a:lumMod val="25000"/>
                            </a:schemeClr>
                          </a:solidFill>
                          <a:latin typeface="Cambria Math" panose="02040503050406030204" pitchFamily="18" charset="0"/>
                        </a:rPr>
                        <m:t>𝟖</m:t>
                      </m:r>
                      <m:r>
                        <a:rPr lang="it-IT" b="1">
                          <a:solidFill>
                            <a:schemeClr val="bg2">
                              <a:lumMod val="25000"/>
                            </a:schemeClr>
                          </a:solidFill>
                          <a:latin typeface="Cambria Math" panose="02040503050406030204" pitchFamily="18" charset="0"/>
                        </a:rPr>
                        <m:t>.</m:t>
                      </m:r>
                      <m:r>
                        <a:rPr lang="it-IT" b="1">
                          <a:solidFill>
                            <a:schemeClr val="bg2">
                              <a:lumMod val="25000"/>
                            </a:schemeClr>
                          </a:solidFill>
                          <a:latin typeface="Cambria Math" panose="02040503050406030204" pitchFamily="18" charset="0"/>
                        </a:rPr>
                        <m:t>𝟒𝟎𝟎</m:t>
                      </m:r>
                      <m:r>
                        <a:rPr lang="it-IT" i="1">
                          <a:solidFill>
                            <a:schemeClr val="bg2">
                              <a:lumMod val="25000"/>
                            </a:schemeClr>
                          </a:solidFill>
                          <a:latin typeface="Cambria Math" panose="02040503050406030204" pitchFamily="18" charset="0"/>
                        </a:rPr>
                        <m:t> </m:t>
                      </m:r>
                      <m:r>
                        <m:rPr>
                          <m:nor/>
                        </m:rPr>
                        <a:rPr lang="it-IT" i="0">
                          <a:solidFill>
                            <a:schemeClr val="bg2">
                              <a:lumMod val="25000"/>
                            </a:schemeClr>
                          </a:solidFill>
                        </a:rPr>
                        <m:t>€</m:t>
                      </m:r>
                    </m:oMath>
                  </m:oMathPara>
                </a14:m>
                <a:endParaRPr lang="it-IT" dirty="0">
                  <a:solidFill>
                    <a:schemeClr val="bg2">
                      <a:lumMod val="25000"/>
                    </a:schemeClr>
                  </a:solidFill>
                </a:endParaRPr>
              </a:p>
              <a:p>
                <a:r>
                  <a:rPr lang="it-IT" b="1" dirty="0">
                    <a:solidFill>
                      <a:schemeClr val="bg2">
                        <a:lumMod val="25000"/>
                      </a:schemeClr>
                    </a:solidFill>
                  </a:rPr>
                  <a:t>Imposta totale dovuta dalla S.r.l. sull'incremento:</a:t>
                </a:r>
                <a:r>
                  <a:rPr lang="it-IT" i="1" dirty="0">
                    <a:solidFill>
                      <a:schemeClr val="bg2">
                        <a:lumMod val="25000"/>
                      </a:schemeClr>
                    </a:solidFill>
                  </a:rPr>
                  <a:t> </a:t>
                </a:r>
                <a:r>
                  <a:rPr lang="it-IT" b="1" dirty="0">
                    <a:solidFill>
                      <a:schemeClr val="bg2">
                        <a:lumMod val="25000"/>
                      </a:schemeClr>
                    </a:solidFill>
                  </a:rPr>
                  <a:t>16.900 €</a:t>
                </a:r>
                <a:endParaRPr lang="it-IT" dirty="0">
                  <a:solidFill>
                    <a:schemeClr val="bg2">
                      <a:lumMod val="25000"/>
                    </a:schemeClr>
                  </a:solidFill>
                </a:endParaRPr>
              </a:p>
              <a:p>
                <a:r>
                  <a:rPr lang="it-IT" dirty="0">
                    <a:solidFill>
                      <a:schemeClr val="bg2">
                        <a:lumMod val="25000"/>
                      </a:schemeClr>
                    </a:solidFill>
                  </a:rPr>
                  <a:t>(Aliquota effettiva media sull'incremento: </a:t>
                </a:r>
                <a:r>
                  <a:rPr lang="it-IT" b="1" dirty="0">
                    <a:solidFill>
                      <a:schemeClr val="bg2">
                        <a:lumMod val="25000"/>
                      </a:schemeClr>
                    </a:solidFill>
                  </a:rPr>
                  <a:t>14,08%</a:t>
                </a:r>
                <a:r>
                  <a:rPr lang="it-IT" dirty="0">
                    <a:solidFill>
                      <a:schemeClr val="bg2">
                        <a:lumMod val="25000"/>
                      </a:schemeClr>
                    </a:solidFill>
                  </a:rPr>
                  <a:t>)</a:t>
                </a:r>
              </a:p>
              <a:p>
                <a:endParaRPr lang="it-IT" dirty="0">
                  <a:solidFill>
                    <a:schemeClr val="bg2">
                      <a:lumMod val="25000"/>
                    </a:schemeClr>
                  </a:solidFill>
                </a:endParaRPr>
              </a:p>
              <a:p>
                <a:r>
                  <a:rPr lang="it-IT" b="1" dirty="0">
                    <a:solidFill>
                      <a:schemeClr val="bg2">
                        <a:lumMod val="25000"/>
                      </a:schemeClr>
                    </a:solidFill>
                  </a:rPr>
                  <a:t>2. Dettaglio del Calcolo per la Ditta Individuale (IRPEF)</a:t>
                </a:r>
                <a:endParaRPr lang="it-IT" dirty="0">
                  <a:solidFill>
                    <a:schemeClr val="bg2">
                      <a:lumMod val="25000"/>
                    </a:schemeClr>
                  </a:solidFill>
                </a:endParaRPr>
              </a:p>
              <a:p>
                <a:r>
                  <a:rPr lang="it-IT" dirty="0">
                    <a:solidFill>
                      <a:schemeClr val="bg2">
                        <a:lumMod val="25000"/>
                      </a:schemeClr>
                    </a:solidFill>
                  </a:rPr>
                  <a:t>Per la ditta individuale, la parte di incremento che supera gli 85.000 € si somma al reddito complessivo del contribuente, finendo nello scaglione IRPEF più alto (sopra i 50.000 € di reddito complessivo l'aliquota marginale è del 43%, a cui si sommano le addizionali regionali e comunali, stimate mediamente al 2,5%):</a:t>
                </a:r>
              </a:p>
              <a:p>
                <a:pPr lvl="0"/>
                <a:r>
                  <a:rPr lang="it-IT" b="1" dirty="0">
                    <a:solidFill>
                      <a:schemeClr val="bg2">
                        <a:lumMod val="25000"/>
                      </a:schemeClr>
                    </a:solidFill>
                  </a:rPr>
                  <a:t>Primo Scaglione (entro 85.000 €):</a:t>
                </a:r>
                <a:endParaRPr lang="it-IT" dirty="0">
                  <a:solidFill>
                    <a:schemeClr val="bg2">
                      <a:lumMod val="25000"/>
                    </a:schemeClr>
                  </a:solidFill>
                </a:endParaRPr>
              </a:p>
              <a:p>
                <a:pPr/>
                <a14:m>
                  <m:oMathPara xmlns:m="http://schemas.openxmlformats.org/officeDocument/2006/math">
                    <m:oMath>
                      <m:r>
                        <m:rPr>
                          <m:nor/>
                        </m:rPr>
                        <a:rPr lang="it-IT" i="0">
                          <a:solidFill>
                            <a:schemeClr val="bg2">
                              <a:lumMod val="25000"/>
                            </a:schemeClr>
                          </a:solidFill>
                        </a:rPr>
                        <m:t>Imposta Sostitutiva (10%)</m:t>
                      </m:r>
                      <m:r>
                        <a:rPr lang="it-IT" i="1">
                          <a:solidFill>
                            <a:schemeClr val="bg2">
                              <a:lumMod val="25000"/>
                            </a:schemeClr>
                          </a:solidFill>
                          <a:latin typeface="Cambria Math" panose="02040503050406030204" pitchFamily="18" charset="0"/>
                        </a:rPr>
                        <m:t>=85.000×10%=</m:t>
                      </m:r>
                      <m:r>
                        <a:rPr lang="it-IT" b="1">
                          <a:solidFill>
                            <a:schemeClr val="bg2">
                              <a:lumMod val="25000"/>
                            </a:schemeClr>
                          </a:solidFill>
                          <a:latin typeface="Cambria Math" panose="02040503050406030204" pitchFamily="18" charset="0"/>
                        </a:rPr>
                        <m:t>𝟖</m:t>
                      </m:r>
                      <m:r>
                        <a:rPr lang="it-IT" b="1">
                          <a:solidFill>
                            <a:schemeClr val="bg2">
                              <a:lumMod val="25000"/>
                            </a:schemeClr>
                          </a:solidFill>
                          <a:latin typeface="Cambria Math" panose="02040503050406030204" pitchFamily="18" charset="0"/>
                        </a:rPr>
                        <m:t>.</m:t>
                      </m:r>
                      <m:r>
                        <a:rPr lang="it-IT" b="1">
                          <a:solidFill>
                            <a:schemeClr val="bg2">
                              <a:lumMod val="25000"/>
                            </a:schemeClr>
                          </a:solidFill>
                          <a:latin typeface="Cambria Math" panose="02040503050406030204" pitchFamily="18" charset="0"/>
                        </a:rPr>
                        <m:t>𝟓𝟎𝟎</m:t>
                      </m:r>
                      <m:r>
                        <a:rPr lang="it-IT" i="1">
                          <a:solidFill>
                            <a:schemeClr val="bg2">
                              <a:lumMod val="25000"/>
                            </a:schemeClr>
                          </a:solidFill>
                          <a:latin typeface="Cambria Math" panose="02040503050406030204" pitchFamily="18" charset="0"/>
                        </a:rPr>
                        <m:t> </m:t>
                      </m:r>
                      <m:r>
                        <m:rPr>
                          <m:nor/>
                        </m:rPr>
                        <a:rPr lang="it-IT" i="0">
                          <a:solidFill>
                            <a:schemeClr val="bg2">
                              <a:lumMod val="25000"/>
                            </a:schemeClr>
                          </a:solidFill>
                        </a:rPr>
                        <m:t>€</m:t>
                      </m:r>
                    </m:oMath>
                  </m:oMathPara>
                </a14:m>
                <a:endParaRPr lang="it-IT" dirty="0">
                  <a:solidFill>
                    <a:schemeClr val="bg2">
                      <a:lumMod val="25000"/>
                    </a:schemeClr>
                  </a:solidFill>
                </a:endParaRPr>
              </a:p>
              <a:p>
                <a:pPr lvl="0"/>
                <a:r>
                  <a:rPr lang="it-IT" b="1" dirty="0">
                    <a:solidFill>
                      <a:schemeClr val="bg2">
                        <a:lumMod val="25000"/>
                      </a:schemeClr>
                    </a:solidFill>
                  </a:rPr>
                  <a:t>Secondo Scaglione (eccedenza di 35.000 € oltre la tagliola):</a:t>
                </a:r>
                <a:endParaRPr lang="it-IT" dirty="0">
                  <a:solidFill>
                    <a:schemeClr val="bg2">
                      <a:lumMod val="25000"/>
                    </a:schemeClr>
                  </a:solidFill>
                </a:endParaRPr>
              </a:p>
              <a:p>
                <a:pPr/>
                <a14:m>
                  <m:oMathPara xmlns:m="http://schemas.openxmlformats.org/officeDocument/2006/math">
                    <m:oMath>
                      <m:r>
                        <m:rPr>
                          <m:nor/>
                        </m:rPr>
                        <a:rPr lang="it-IT" i="0">
                          <a:solidFill>
                            <a:schemeClr val="bg2">
                              <a:lumMod val="25000"/>
                            </a:schemeClr>
                          </a:solidFill>
                        </a:rPr>
                        <m:t>IRPEF Marginale (43% +  2,5% Addizionali)</m:t>
                      </m:r>
                      <m:r>
                        <a:rPr lang="it-IT" i="1">
                          <a:solidFill>
                            <a:schemeClr val="bg2">
                              <a:lumMod val="25000"/>
                            </a:schemeClr>
                          </a:solidFill>
                          <a:latin typeface="Cambria Math" panose="02040503050406030204" pitchFamily="18" charset="0"/>
                        </a:rPr>
                        <m:t>=35.000×45,5%=</m:t>
                      </m:r>
                      <m:r>
                        <a:rPr lang="it-IT" b="1">
                          <a:solidFill>
                            <a:schemeClr val="bg2">
                              <a:lumMod val="25000"/>
                            </a:schemeClr>
                          </a:solidFill>
                          <a:latin typeface="Cambria Math" panose="02040503050406030204" pitchFamily="18" charset="0"/>
                        </a:rPr>
                        <m:t>𝟏𝟓</m:t>
                      </m:r>
                      <m:r>
                        <a:rPr lang="it-IT" b="1">
                          <a:solidFill>
                            <a:schemeClr val="bg2">
                              <a:lumMod val="25000"/>
                            </a:schemeClr>
                          </a:solidFill>
                          <a:latin typeface="Cambria Math" panose="02040503050406030204" pitchFamily="18" charset="0"/>
                        </a:rPr>
                        <m:t>.</m:t>
                      </m:r>
                      <m:r>
                        <a:rPr lang="it-IT" b="1">
                          <a:solidFill>
                            <a:schemeClr val="bg2">
                              <a:lumMod val="25000"/>
                            </a:schemeClr>
                          </a:solidFill>
                          <a:latin typeface="Cambria Math" panose="02040503050406030204" pitchFamily="18" charset="0"/>
                        </a:rPr>
                        <m:t>𝟗𝟐𝟓</m:t>
                      </m:r>
                      <m:r>
                        <a:rPr lang="it-IT" i="1">
                          <a:solidFill>
                            <a:schemeClr val="bg2">
                              <a:lumMod val="25000"/>
                            </a:schemeClr>
                          </a:solidFill>
                          <a:latin typeface="Cambria Math" panose="02040503050406030204" pitchFamily="18" charset="0"/>
                        </a:rPr>
                        <m:t> </m:t>
                      </m:r>
                      <m:r>
                        <m:rPr>
                          <m:nor/>
                        </m:rPr>
                        <a:rPr lang="it-IT" i="0">
                          <a:solidFill>
                            <a:schemeClr val="bg2">
                              <a:lumMod val="25000"/>
                            </a:schemeClr>
                          </a:solidFill>
                        </a:rPr>
                        <m:t>€</m:t>
                      </m:r>
                    </m:oMath>
                  </m:oMathPara>
                </a14:m>
                <a:endParaRPr lang="it-IT" dirty="0">
                  <a:solidFill>
                    <a:schemeClr val="bg2">
                      <a:lumMod val="25000"/>
                    </a:schemeClr>
                  </a:solidFill>
                </a:endParaRPr>
              </a:p>
              <a:p>
                <a:r>
                  <a:rPr lang="it-IT" b="1" dirty="0">
                    <a:solidFill>
                      <a:schemeClr val="bg2">
                        <a:lumMod val="25000"/>
                      </a:schemeClr>
                    </a:solidFill>
                  </a:rPr>
                  <a:t>Imposta totale dovuta dalla Ditta Individuale sull'incremento:</a:t>
                </a:r>
                <a:r>
                  <a:rPr lang="it-IT" i="1" dirty="0">
                    <a:solidFill>
                      <a:schemeClr val="bg2">
                        <a:lumMod val="25000"/>
                      </a:schemeClr>
                    </a:solidFill>
                  </a:rPr>
                  <a:t> </a:t>
                </a:r>
                <a:r>
                  <a:rPr lang="it-IT" b="1" dirty="0">
                    <a:solidFill>
                      <a:schemeClr val="bg2">
                        <a:lumMod val="25000"/>
                      </a:schemeClr>
                    </a:solidFill>
                  </a:rPr>
                  <a:t>24.425 €</a:t>
                </a:r>
                <a:endParaRPr lang="it-IT" dirty="0">
                  <a:solidFill>
                    <a:schemeClr val="bg2">
                      <a:lumMod val="25000"/>
                    </a:schemeClr>
                  </a:solidFill>
                </a:endParaRPr>
              </a:p>
              <a:p>
                <a:r>
                  <a:rPr lang="it-IT" dirty="0">
                    <a:solidFill>
                      <a:schemeClr val="bg2">
                        <a:lumMod val="25000"/>
                      </a:schemeClr>
                    </a:solidFill>
                  </a:rPr>
                  <a:t>(Aliquota effettiva media sull'incremento: </a:t>
                </a:r>
                <a:r>
                  <a:rPr lang="it-IT" b="1" dirty="0">
                    <a:solidFill>
                      <a:schemeClr val="bg2">
                        <a:lumMod val="25000"/>
                      </a:schemeClr>
                    </a:solidFill>
                  </a:rPr>
                  <a:t>20,35%</a:t>
                </a:r>
                <a:r>
                  <a:rPr lang="it-IT" dirty="0">
                    <a:solidFill>
                      <a:schemeClr val="bg2">
                        <a:lumMod val="25000"/>
                      </a:schemeClr>
                    </a:solidFill>
                  </a:rPr>
                  <a:t>)</a:t>
                </a:r>
              </a:p>
              <a:p>
                <a:pPr>
                  <a:lnSpc>
                    <a:spcPct val="100000"/>
                  </a:lnSpc>
                  <a:spcAft>
                    <a:spcPts val="800"/>
                  </a:spcAft>
                  <a:buNone/>
                </a:pPr>
                <a:endParaRPr lang="it-IT" sz="24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mc:Choice>
        <mc:Fallback xmlns="">
          <p:sp>
            <p:nvSpPr>
              <p:cNvPr id="6" name="CasellaDiTesto 5">
                <a:extLst>
                  <a:ext uri="{FF2B5EF4-FFF2-40B4-BE49-F238E27FC236}">
                    <a16:creationId xmlns:a16="http://schemas.microsoft.com/office/drawing/2014/main" id="{C9A0A37E-BB27-E832-BCA0-F484E5A06F3E}"/>
                  </a:ext>
                </a:extLst>
              </p:cNvPr>
              <p:cNvSpPr txBox="1">
                <a:spLocks noRot="1" noChangeAspect="1" noMove="1" noResize="1" noEditPoints="1" noAdjustHandles="1" noChangeArrowheads="1" noChangeShapeType="1" noTextEdit="1"/>
              </p:cNvSpPr>
              <p:nvPr/>
            </p:nvSpPr>
            <p:spPr>
              <a:xfrm>
                <a:off x="361950" y="1382713"/>
                <a:ext cx="10711433" cy="5724644"/>
              </a:xfrm>
              <a:prstGeom prst="rect">
                <a:avLst/>
              </a:prstGeom>
              <a:blipFill>
                <a:blip r:embed="rId2"/>
                <a:stretch>
                  <a:fillRect l="-455" t="-532"/>
                </a:stretch>
              </a:blipFill>
            </p:spPr>
            <p:txBody>
              <a:bodyPr/>
              <a:lstStyle/>
              <a:p>
                <a:r>
                  <a:rPr lang="it-IT">
                    <a:noFill/>
                  </a:rPr>
                  <a:t> </a:t>
                </a:r>
              </a:p>
            </p:txBody>
          </p:sp>
        </mc:Fallback>
      </mc:AlternateContent>
    </p:spTree>
    <p:extLst>
      <p:ext uri="{BB962C8B-B14F-4D97-AF65-F5344CB8AC3E}">
        <p14:creationId xmlns:p14="http://schemas.microsoft.com/office/powerpoint/2010/main" val="1228717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DE7E5-8583-F8D7-13ED-9B96F094B37F}"/>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71CA4B22-9CCE-C866-B245-3DDDAB66C16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AE233777-58B8-8A12-7797-6CDF4D19A3B8}"/>
              </a:ext>
            </a:extLst>
          </p:cNvPr>
          <p:cNvGraphicFramePr>
            <a:graphicFrameLocks noGrp="1"/>
          </p:cNvGraphicFramePr>
          <p:nvPr>
            <p:extLst>
              <p:ext uri="{D42A27DB-BD31-4B8C-83A1-F6EECF244321}">
                <p14:modId xmlns:p14="http://schemas.microsoft.com/office/powerpoint/2010/main" val="2199537455"/>
              </p:ext>
            </p:extLst>
          </p:nvPr>
        </p:nvGraphicFramePr>
        <p:xfrm>
          <a:off x="1224534" y="1644323"/>
          <a:ext cx="8572500" cy="4992817"/>
        </p:xfrm>
        <a:graphic>
          <a:graphicData uri="http://schemas.openxmlformats.org/drawingml/2006/table">
            <a:tbl>
              <a:tblPr firstRow="1" firstCol="1" bandRow="1">
                <a:tableStyleId>{5C22544A-7EE6-4342-B048-85BDC9FD1C3A}</a:tableStyleId>
              </a:tblPr>
              <a:tblGrid>
                <a:gridCol w="2143125">
                  <a:extLst>
                    <a:ext uri="{9D8B030D-6E8A-4147-A177-3AD203B41FA5}">
                      <a16:colId xmlns:a16="http://schemas.microsoft.com/office/drawing/2014/main" val="104123237"/>
                    </a:ext>
                  </a:extLst>
                </a:gridCol>
                <a:gridCol w="2143125">
                  <a:extLst>
                    <a:ext uri="{9D8B030D-6E8A-4147-A177-3AD203B41FA5}">
                      <a16:colId xmlns:a16="http://schemas.microsoft.com/office/drawing/2014/main" val="2193906888"/>
                    </a:ext>
                  </a:extLst>
                </a:gridCol>
                <a:gridCol w="2143125">
                  <a:extLst>
                    <a:ext uri="{9D8B030D-6E8A-4147-A177-3AD203B41FA5}">
                      <a16:colId xmlns:a16="http://schemas.microsoft.com/office/drawing/2014/main" val="2922953946"/>
                    </a:ext>
                  </a:extLst>
                </a:gridCol>
                <a:gridCol w="2143125">
                  <a:extLst>
                    <a:ext uri="{9D8B030D-6E8A-4147-A177-3AD203B41FA5}">
                      <a16:colId xmlns:a16="http://schemas.microsoft.com/office/drawing/2014/main" val="3733759389"/>
                    </a:ext>
                  </a:extLst>
                </a:gridCol>
              </a:tblGrid>
              <a:tr h="0">
                <a:tc>
                  <a:txBody>
                    <a:bodyPr/>
                    <a:lstStyle/>
                    <a:p>
                      <a:pPr algn="ctr">
                        <a:lnSpc>
                          <a:spcPct val="136364"/>
                        </a:lnSpc>
                        <a:spcAft>
                          <a:spcPts val="800"/>
                        </a:spcAft>
                        <a:buNone/>
                      </a:pPr>
                      <a:r>
                        <a:rPr lang="it-IT" sz="1600" kern="0" dirty="0">
                          <a:effectLst/>
                        </a:rPr>
                        <a:t>Componente dell'Incremento (120.000 €)</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tc>
                  <a:txBody>
                    <a:bodyPr/>
                    <a:lstStyle/>
                    <a:p>
                      <a:pPr algn="ctr">
                        <a:lnSpc>
                          <a:spcPct val="136364"/>
                        </a:lnSpc>
                        <a:spcAft>
                          <a:spcPts val="800"/>
                        </a:spcAft>
                        <a:buNone/>
                      </a:pPr>
                      <a:r>
                        <a:rPr lang="it-IT" sz="1600" kern="0">
                          <a:effectLst/>
                        </a:rPr>
                        <a:t>S.r.l. (IRES)</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tc>
                  <a:txBody>
                    <a:bodyPr/>
                    <a:lstStyle/>
                    <a:p>
                      <a:pPr algn="ctr">
                        <a:lnSpc>
                          <a:spcPct val="136364"/>
                        </a:lnSpc>
                        <a:spcAft>
                          <a:spcPts val="800"/>
                        </a:spcAft>
                        <a:buNone/>
                      </a:pPr>
                      <a:r>
                        <a:rPr lang="it-IT" sz="1600" kern="0">
                          <a:effectLst/>
                        </a:rPr>
                        <a:t>Ditta Individuale (IRPEF)</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tc>
                  <a:txBody>
                    <a:bodyPr/>
                    <a:lstStyle/>
                    <a:p>
                      <a:pPr algn="ctr">
                        <a:lnSpc>
                          <a:spcPct val="136364"/>
                        </a:lnSpc>
                        <a:spcAft>
                          <a:spcPts val="800"/>
                        </a:spcAft>
                        <a:buNone/>
                      </a:pPr>
                      <a:r>
                        <a:rPr lang="it-IT" sz="1600" kern="0">
                          <a:effectLst/>
                        </a:rPr>
                        <a:t>Differenza a Sfavore della Ditta</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extLst>
                  <a:ext uri="{0D108BD9-81ED-4DB2-BD59-A6C34878D82A}">
                    <a16:rowId xmlns:a16="http://schemas.microsoft.com/office/drawing/2014/main" val="3220323285"/>
                  </a:ext>
                </a:extLst>
              </a:tr>
              <a:tr h="0">
                <a:tc>
                  <a:txBody>
                    <a:bodyPr/>
                    <a:lstStyle/>
                    <a:p>
                      <a:pPr>
                        <a:lnSpc>
                          <a:spcPct val="136364"/>
                        </a:lnSpc>
                        <a:spcAft>
                          <a:spcPts val="800"/>
                        </a:spcAft>
                        <a:buNone/>
                      </a:pPr>
                      <a:r>
                        <a:rPr lang="it-IT" sz="1600" kern="0">
                          <a:effectLst/>
                        </a:rPr>
                        <a:t>Quota entro 85.000 € (Flat Tax 10%)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8.500 €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8.500 €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0 €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2274974911"/>
                  </a:ext>
                </a:extLst>
              </a:tr>
              <a:tr h="0">
                <a:tc>
                  <a:txBody>
                    <a:bodyPr/>
                    <a:lstStyle/>
                    <a:p>
                      <a:pPr>
                        <a:lnSpc>
                          <a:spcPct val="136364"/>
                        </a:lnSpc>
                        <a:spcAft>
                          <a:spcPts val="800"/>
                        </a:spcAft>
                        <a:buNone/>
                      </a:pPr>
                      <a:r>
                        <a:rPr lang="it-IT" sz="1600" kern="0">
                          <a:effectLst/>
                        </a:rPr>
                        <a:t>Quota oltre 85.000 € (35.000 €)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8.400 € (IRES 24%)</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15.925 € (IRPEF 43% + addizionali)</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+ 7.525 €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2978445636"/>
                  </a:ext>
                </a:extLst>
              </a:tr>
              <a:tr h="0">
                <a:tc>
                  <a:txBody>
                    <a:bodyPr/>
                    <a:lstStyle/>
                    <a:p>
                      <a:pPr>
                        <a:lnSpc>
                          <a:spcPct val="136364"/>
                        </a:lnSpc>
                        <a:spcAft>
                          <a:spcPts val="800"/>
                        </a:spcAft>
                        <a:buNone/>
                      </a:pPr>
                      <a:r>
                        <a:rPr lang="it-IT" sz="1600" kern="0">
                          <a:effectLst/>
                        </a:rPr>
                        <a:t>Totale Imposte sull'Incremento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16.900 €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24.425 €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+ 7.525 € (+44,5%)</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2359895014"/>
                  </a:ext>
                </a:extLst>
              </a:tr>
              <a:tr h="0">
                <a:tc>
                  <a:txBody>
                    <a:bodyPr/>
                    <a:lstStyle/>
                    <a:p>
                      <a:pPr>
                        <a:lnSpc>
                          <a:spcPct val="136364"/>
                        </a:lnSpc>
                        <a:spcAft>
                          <a:spcPts val="800"/>
                        </a:spcAft>
                        <a:buNone/>
                      </a:pPr>
                      <a:r>
                        <a:rPr lang="it-IT" sz="1600" kern="0" dirty="0">
                          <a:effectLst/>
                        </a:rPr>
                        <a:t>Pressione Fiscale Effettiva sul Delta</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dirty="0">
                          <a:effectLst/>
                        </a:rPr>
                        <a:t>14,08%</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dirty="0">
                          <a:effectLst/>
                        </a:rPr>
                        <a:t>20,35%</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dirty="0">
                          <a:effectLst/>
                        </a:rPr>
                        <a:t>+ 6,27 punti %</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522120739"/>
                  </a:ext>
                </a:extLst>
              </a:tr>
            </a:tbl>
          </a:graphicData>
        </a:graphic>
      </p:graphicFrame>
      <p:sp>
        <p:nvSpPr>
          <p:cNvPr id="5" name="CasellaDiTesto 4">
            <a:extLst>
              <a:ext uri="{FF2B5EF4-FFF2-40B4-BE49-F238E27FC236}">
                <a16:creationId xmlns:a16="http://schemas.microsoft.com/office/drawing/2014/main" id="{D47E4866-E81E-6D21-979C-FEA07FC47D2E}"/>
              </a:ext>
            </a:extLst>
          </p:cNvPr>
          <p:cNvSpPr txBox="1"/>
          <p:nvPr/>
        </p:nvSpPr>
        <p:spPr>
          <a:xfrm>
            <a:off x="1224534" y="1244213"/>
            <a:ext cx="6094476" cy="400110"/>
          </a:xfrm>
          <a:prstGeom prst="rect">
            <a:avLst/>
          </a:prstGeom>
          <a:noFill/>
        </p:spPr>
        <p:txBody>
          <a:bodyPr wrap="square">
            <a:spAutoFit/>
          </a:bodyPr>
          <a:lstStyle/>
          <a:p>
            <a:pPr>
              <a:lnSpc>
                <a:spcPct val="100000"/>
              </a:lnSpc>
              <a:spcBef>
                <a:spcPts val="3000"/>
              </a:spcBef>
              <a:spcAft>
                <a:spcPts val="800"/>
              </a:spcAft>
              <a:buNone/>
            </a:pPr>
            <a:r>
              <a:rPr lang="it-IT" sz="2000" b="1" kern="0" dirty="0">
                <a:solidFill>
                  <a:schemeClr val="bg2">
                    <a:lumMod val="25000"/>
                  </a:schemeClr>
                </a:solidFill>
                <a:effectLst/>
                <a:latin typeface="+mn-lt"/>
                <a:ea typeface="Times New Roman" panose="02020603050405020304" pitchFamily="18" charset="0"/>
                <a:cs typeface="Arial" panose="020B0604020202020204" pitchFamily="34" charset="0"/>
              </a:rPr>
              <a:t>3. Tabella Comparativa Diretta</a:t>
            </a:r>
            <a:endParaRPr lang="it-IT" sz="20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67346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524E-5558-180E-45EC-554752E4214B}"/>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899F3D0A-7383-D53D-287F-C6D8980557E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05836EE3-40B0-71CE-4309-B240938F08CC}"/>
              </a:ext>
            </a:extLst>
          </p:cNvPr>
          <p:cNvSpPr txBox="1"/>
          <p:nvPr/>
        </p:nvSpPr>
        <p:spPr>
          <a:xfrm>
            <a:off x="924687" y="2012309"/>
            <a:ext cx="10342626" cy="4755148"/>
          </a:xfrm>
          <a:prstGeom prst="rect">
            <a:avLst/>
          </a:prstGeom>
          <a:noFill/>
        </p:spPr>
        <p:txBody>
          <a:bodyPr wrap="square">
            <a:spAutoFit/>
          </a:bodyPr>
          <a:lstStyle/>
          <a:p>
            <a:r>
              <a:rPr lang="it-IT" sz="2400" b="1" dirty="0">
                <a:solidFill>
                  <a:schemeClr val="bg2">
                    <a:lumMod val="25000"/>
                  </a:schemeClr>
                </a:solidFill>
              </a:rPr>
              <a:t>Analisi dei risultati</a:t>
            </a:r>
          </a:p>
          <a:p>
            <a:endParaRPr lang="it-IT" b="1" dirty="0">
              <a:solidFill>
                <a:schemeClr val="bg2">
                  <a:lumMod val="25000"/>
                </a:schemeClr>
              </a:solidFill>
            </a:endParaRPr>
          </a:p>
          <a:p>
            <a:endParaRPr lang="it-IT" dirty="0">
              <a:solidFill>
                <a:schemeClr val="bg2">
                  <a:lumMod val="25000"/>
                </a:schemeClr>
              </a:solidFill>
            </a:endParaRPr>
          </a:p>
          <a:p>
            <a:pPr lvl="0"/>
            <a:r>
              <a:rPr lang="it-IT" b="1" dirty="0">
                <a:solidFill>
                  <a:schemeClr val="bg2">
                    <a:lumMod val="25000"/>
                  </a:schemeClr>
                </a:solidFill>
              </a:rPr>
              <a:t>La S.r.l. ammortizza meglio la "tagliola":</a:t>
            </a:r>
            <a:r>
              <a:rPr lang="it-IT" dirty="0">
                <a:solidFill>
                  <a:schemeClr val="bg2">
                    <a:lumMod val="25000"/>
                  </a:schemeClr>
                </a:solidFill>
              </a:rPr>
              <a:t> Poiché l'aliquota IRES (24%) dista solo 14 punti percentuali dalla sostitutiva (10%), il superamento della soglia dei 85.000 € ha un impatto finanziario contenuto.</a:t>
            </a:r>
          </a:p>
          <a:p>
            <a:pPr lvl="0"/>
            <a:endParaRPr lang="it-IT" dirty="0">
              <a:solidFill>
                <a:schemeClr val="bg2">
                  <a:lumMod val="25000"/>
                </a:schemeClr>
              </a:solidFill>
            </a:endParaRPr>
          </a:p>
          <a:p>
            <a:pPr lvl="0"/>
            <a:r>
              <a:rPr lang="it-IT" b="1" dirty="0">
                <a:solidFill>
                  <a:schemeClr val="bg2">
                    <a:lumMod val="25000"/>
                  </a:schemeClr>
                </a:solidFill>
              </a:rPr>
              <a:t>La Ditta Individuale subisce un forte sbalzo:</a:t>
            </a:r>
            <a:r>
              <a:rPr lang="it-IT" dirty="0">
                <a:solidFill>
                  <a:schemeClr val="bg2">
                    <a:lumMod val="25000"/>
                  </a:schemeClr>
                </a:solidFill>
              </a:rPr>
              <a:t> Superare gli 85.000 € porta la quota eccedente a essere tassata a oltre il 45% (tra IRPEF e addizionali), facendo salire il costo fiscale dell'eccedenza di </a:t>
            </a:r>
            <a:r>
              <a:rPr lang="it-IT" b="1" dirty="0">
                <a:solidFill>
                  <a:schemeClr val="bg2">
                    <a:lumMod val="25000"/>
                  </a:schemeClr>
                </a:solidFill>
              </a:rPr>
              <a:t>7.525 euro in più</a:t>
            </a:r>
            <a:r>
              <a:rPr lang="it-IT" dirty="0">
                <a:solidFill>
                  <a:schemeClr val="bg2">
                    <a:lumMod val="25000"/>
                  </a:schemeClr>
                </a:solidFill>
              </a:rPr>
              <a:t> rispetto alla società di capitali.</a:t>
            </a:r>
          </a:p>
          <a:p>
            <a:pPr lvl="0"/>
            <a:endParaRPr lang="it-IT" dirty="0">
              <a:solidFill>
                <a:schemeClr val="bg2">
                  <a:lumMod val="25000"/>
                </a:schemeClr>
              </a:solidFill>
            </a:endParaRPr>
          </a:p>
          <a:p>
            <a:pPr lvl="0"/>
            <a:r>
              <a:rPr lang="it-IT" b="1" dirty="0">
                <a:solidFill>
                  <a:schemeClr val="bg2">
                    <a:lumMod val="25000"/>
                  </a:schemeClr>
                </a:solidFill>
              </a:rPr>
              <a:t>Contributi INPS:</a:t>
            </a:r>
            <a:r>
              <a:rPr lang="it-IT" dirty="0">
                <a:solidFill>
                  <a:schemeClr val="bg2">
                    <a:lumMod val="25000"/>
                  </a:schemeClr>
                </a:solidFill>
              </a:rPr>
              <a:t> Alla ditta individuale si applicano inoltre i contributi previdenziali (Gestione Separata o Artigiani/Commercianti) sull'eventuale maggior reddito se decide di adeguarvi il montante, mentre per la S.r.l. l'IRES chiude il prelievo a livello societario (fatta salva la successiva tassazione dei dividendi al 26% in caso di distribuzione ai soci).</a:t>
            </a:r>
          </a:p>
          <a:p>
            <a:r>
              <a:rPr lang="it-IT" b="1" dirty="0">
                <a:solidFill>
                  <a:schemeClr val="bg2">
                    <a:lumMod val="25000"/>
                  </a:schemeClr>
                </a:solidFill>
              </a:rPr>
              <a:t> </a:t>
            </a:r>
            <a:endParaRPr lang="it-IT" dirty="0">
              <a:solidFill>
                <a:schemeClr val="bg2">
                  <a:lumMod val="25000"/>
                </a:schemeClr>
              </a:solidFill>
            </a:endParaRPr>
          </a:p>
          <a:p>
            <a:pPr>
              <a:lnSpc>
                <a:spcPct val="100000"/>
              </a:lnSpc>
              <a:spcBef>
                <a:spcPts val="3000"/>
              </a:spcBef>
              <a:spcAft>
                <a:spcPts val="800"/>
              </a:spcAft>
              <a:buNone/>
            </a:pPr>
            <a:endParaRPr lang="it-IT" sz="20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07491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D148F-9EB2-7E22-1147-4A340B2D8B2F}"/>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EBB5A69B-B796-FA5F-CF3E-3DD4508C46A7}"/>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FEACEB65-42C5-A2E4-A06C-FE08FF520C0D}"/>
              </a:ext>
            </a:extLst>
          </p:cNvPr>
          <p:cNvSpPr txBox="1"/>
          <p:nvPr/>
        </p:nvSpPr>
        <p:spPr>
          <a:xfrm>
            <a:off x="924687" y="2012309"/>
            <a:ext cx="10342626" cy="3739485"/>
          </a:xfrm>
          <a:prstGeom prst="rect">
            <a:avLst/>
          </a:prstGeom>
          <a:noFill/>
        </p:spPr>
        <p:txBody>
          <a:bodyPr wrap="square">
            <a:spAutoFit/>
          </a:bodyPr>
          <a:lstStyle/>
          <a:p>
            <a:pPr algn="just"/>
            <a:r>
              <a:rPr lang="it-IT" sz="2400" b="1" dirty="0">
                <a:solidFill>
                  <a:schemeClr val="bg2">
                    <a:lumMod val="25000"/>
                  </a:schemeClr>
                </a:solidFill>
              </a:rPr>
              <a:t>La normativa sulle componenti straordinarie rispetto al concordato preventivo biennale, in particolare la maxi-deduzione assunzioni e l’iper-ammortamento</a:t>
            </a:r>
            <a:endParaRPr lang="it-IT" sz="2400" dirty="0">
              <a:solidFill>
                <a:schemeClr val="bg2">
                  <a:lumMod val="25000"/>
                </a:schemeClr>
              </a:solidFill>
            </a:endParaRPr>
          </a:p>
          <a:p>
            <a:pPr algn="just"/>
            <a:r>
              <a:rPr lang="it-IT" b="1" dirty="0">
                <a:solidFill>
                  <a:schemeClr val="bg2">
                    <a:lumMod val="25000"/>
                  </a:schemeClr>
                </a:solidFill>
              </a:rPr>
              <a:t> </a:t>
            </a:r>
            <a:endParaRPr lang="it-IT" dirty="0">
              <a:solidFill>
                <a:schemeClr val="bg2">
                  <a:lumMod val="25000"/>
                </a:schemeClr>
              </a:solidFill>
            </a:endParaRPr>
          </a:p>
          <a:p>
            <a:pPr algn="just"/>
            <a:r>
              <a:rPr lang="it-IT" dirty="0">
                <a:solidFill>
                  <a:schemeClr val="bg2">
                    <a:lumMod val="25000"/>
                  </a:schemeClr>
                </a:solidFill>
              </a:rPr>
              <a:t>La disciplina del </a:t>
            </a:r>
            <a:r>
              <a:rPr lang="it-IT" b="1" dirty="0">
                <a:solidFill>
                  <a:schemeClr val="bg2">
                    <a:lumMod val="25000"/>
                  </a:schemeClr>
                </a:solidFill>
              </a:rPr>
              <a:t>Concordato Preventivo Biennale (CPB)</a:t>
            </a:r>
            <a:r>
              <a:rPr lang="it-IT" dirty="0">
                <a:solidFill>
                  <a:schemeClr val="bg2">
                    <a:lumMod val="25000"/>
                  </a:schemeClr>
                </a:solidFill>
              </a:rPr>
              <a:t> (D. Lgs. 12 febbraio 2024, n. 13) si basa sulla determinazione e sul congelamento del reddito d'impresa e di lavoro autonomo per un biennio. </a:t>
            </a:r>
          </a:p>
          <a:p>
            <a:pPr algn="just" fontAlgn="base"/>
            <a:r>
              <a:rPr lang="it-IT" dirty="0">
                <a:solidFill>
                  <a:schemeClr val="bg2">
                    <a:lumMod val="25000"/>
                  </a:schemeClr>
                </a:solidFill>
              </a:rPr>
              <a:t> </a:t>
            </a:r>
          </a:p>
          <a:p>
            <a:pPr algn="just"/>
            <a:r>
              <a:rPr lang="it-IT" dirty="0">
                <a:solidFill>
                  <a:schemeClr val="bg2">
                    <a:lumMod val="25000"/>
                  </a:schemeClr>
                </a:solidFill>
              </a:rPr>
              <a:t>Per evitare che la "forfettizzazione" del reddito penalizzi la certezza del gettito fiscale o vanifichi misure agevolative d'interesse strategico nazionale, la normativa distingue tra </a:t>
            </a:r>
            <a:r>
              <a:rPr lang="it-IT" b="1" dirty="0">
                <a:solidFill>
                  <a:schemeClr val="bg2">
                    <a:lumMod val="25000"/>
                  </a:schemeClr>
                </a:solidFill>
              </a:rPr>
              <a:t>componenti ordinarie (concordabili)</a:t>
            </a:r>
            <a:r>
              <a:rPr lang="it-IT" dirty="0">
                <a:solidFill>
                  <a:schemeClr val="bg2">
                    <a:lumMod val="25000"/>
                  </a:schemeClr>
                </a:solidFill>
              </a:rPr>
              <a:t> e </a:t>
            </a:r>
            <a:r>
              <a:rPr lang="it-IT" b="1" dirty="0">
                <a:solidFill>
                  <a:schemeClr val="bg2">
                    <a:lumMod val="25000"/>
                  </a:schemeClr>
                </a:solidFill>
              </a:rPr>
              <a:t>componenti straordinarie o variabili (non concordabili)</a:t>
            </a:r>
            <a:r>
              <a:rPr lang="it-IT" dirty="0">
                <a:solidFill>
                  <a:schemeClr val="bg2">
                    <a:lumMod val="25000"/>
                  </a:schemeClr>
                </a:solidFill>
              </a:rPr>
              <a:t>.</a:t>
            </a:r>
          </a:p>
          <a:p>
            <a:r>
              <a:rPr lang="it-IT" b="1" dirty="0">
                <a:solidFill>
                  <a:schemeClr val="bg2">
                    <a:lumMod val="25000"/>
                  </a:schemeClr>
                </a:solidFill>
              </a:rPr>
              <a:t> </a:t>
            </a:r>
            <a:endParaRPr lang="it-IT" dirty="0">
              <a:solidFill>
                <a:schemeClr val="bg2">
                  <a:lumMod val="25000"/>
                </a:schemeClr>
              </a:solidFill>
            </a:endParaRPr>
          </a:p>
          <a:p>
            <a:pPr>
              <a:lnSpc>
                <a:spcPct val="100000"/>
              </a:lnSpc>
              <a:spcBef>
                <a:spcPts val="3000"/>
              </a:spcBef>
              <a:spcAft>
                <a:spcPts val="800"/>
              </a:spcAft>
              <a:buNone/>
            </a:pPr>
            <a:endParaRPr lang="it-IT" sz="20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826576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9A42B-6EDF-008F-FC8E-17B3DB6126E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D6B0F780-327B-F978-D5D8-7676A5D41CD2}"/>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2B824598-F2AD-B865-E015-E522B1007AEC}"/>
              </a:ext>
            </a:extLst>
          </p:cNvPr>
          <p:cNvSpPr txBox="1"/>
          <p:nvPr/>
        </p:nvSpPr>
        <p:spPr>
          <a:xfrm>
            <a:off x="924687" y="2012309"/>
            <a:ext cx="10342626" cy="3693319"/>
          </a:xfrm>
          <a:prstGeom prst="rect">
            <a:avLst/>
          </a:prstGeom>
          <a:noFill/>
        </p:spPr>
        <p:txBody>
          <a:bodyPr wrap="square">
            <a:spAutoFit/>
          </a:bodyPr>
          <a:lstStyle/>
          <a:p>
            <a:pPr marL="342900" indent="-342900">
              <a:buAutoNum type="arabicPeriod"/>
            </a:pPr>
            <a:r>
              <a:rPr lang="it-IT" b="1" dirty="0">
                <a:solidFill>
                  <a:schemeClr val="bg2">
                    <a:lumMod val="25000"/>
                  </a:schemeClr>
                </a:solidFill>
              </a:rPr>
              <a:t>Il Principio Generale: Variazioni Extracontabili e Componenti Straordinarie</a:t>
            </a:r>
          </a:p>
          <a:p>
            <a:pPr marL="342900" indent="-342900">
              <a:buAutoNum type="arabicPeriod"/>
            </a:pPr>
            <a:endParaRPr lang="it-IT" dirty="0">
              <a:solidFill>
                <a:schemeClr val="bg2">
                  <a:lumMod val="25000"/>
                </a:schemeClr>
              </a:solidFill>
            </a:endParaRPr>
          </a:p>
          <a:p>
            <a:r>
              <a:rPr lang="it-IT" dirty="0">
                <a:solidFill>
                  <a:schemeClr val="bg2">
                    <a:lumMod val="25000"/>
                  </a:schemeClr>
                </a:solidFill>
              </a:rPr>
              <a:t>L'impostazione degli articoli </a:t>
            </a:r>
            <a:r>
              <a:rPr lang="it-IT" b="1" dirty="0">
                <a:solidFill>
                  <a:schemeClr val="bg2">
                    <a:lumMod val="25000"/>
                  </a:schemeClr>
                </a:solidFill>
              </a:rPr>
              <a:t>15, 16 e 17 del </a:t>
            </a:r>
            <a:r>
              <a:rPr lang="it-IT" b="1" dirty="0" err="1">
                <a:solidFill>
                  <a:schemeClr val="bg2">
                    <a:lumMod val="25000"/>
                  </a:schemeClr>
                </a:solidFill>
              </a:rPr>
              <a:t>D.Lgs.</a:t>
            </a:r>
            <a:r>
              <a:rPr lang="it-IT" b="1" dirty="0">
                <a:solidFill>
                  <a:schemeClr val="bg2">
                    <a:lumMod val="25000"/>
                  </a:schemeClr>
                </a:solidFill>
              </a:rPr>
              <a:t> 13/2024</a:t>
            </a:r>
            <a:r>
              <a:rPr lang="it-IT" dirty="0">
                <a:solidFill>
                  <a:schemeClr val="bg2">
                    <a:lumMod val="25000"/>
                  </a:schemeClr>
                </a:solidFill>
              </a:rPr>
              <a:t> stabilisce che la proposta di reddito formulata dall'Agenzia delle Entrate viene determinata senza tenere conto di determinate componenti reddituali straordinarie.</a:t>
            </a:r>
          </a:p>
          <a:p>
            <a:endParaRPr lang="it-IT" dirty="0">
              <a:solidFill>
                <a:schemeClr val="bg2">
                  <a:lumMod val="25000"/>
                </a:schemeClr>
              </a:solidFill>
            </a:endParaRPr>
          </a:p>
          <a:p>
            <a:r>
              <a:rPr lang="it-IT" dirty="0">
                <a:solidFill>
                  <a:schemeClr val="bg2">
                    <a:lumMod val="25000"/>
                  </a:schemeClr>
                </a:solidFill>
              </a:rPr>
              <a:t>A consuntivo, il reddito concordato </a:t>
            </a:r>
            <a:r>
              <a:rPr lang="it-IT" b="1" dirty="0">
                <a:solidFill>
                  <a:schemeClr val="bg2">
                    <a:lumMod val="25000"/>
                  </a:schemeClr>
                </a:solidFill>
              </a:rPr>
              <a:t>viene rettificato (in aumento o in diminuzione)</a:t>
            </a:r>
            <a:r>
              <a:rPr lang="it-IT" dirty="0">
                <a:solidFill>
                  <a:schemeClr val="bg2">
                    <a:lumMod val="25000"/>
                  </a:schemeClr>
                </a:solidFill>
              </a:rPr>
              <a:t> sommando algebricamente l'effetto delle variazioni tassativamente previste dalla legge: </a:t>
            </a:r>
          </a:p>
          <a:p>
            <a:pPr lvl="0"/>
            <a:r>
              <a:rPr lang="it-IT" b="1" dirty="0">
                <a:solidFill>
                  <a:schemeClr val="bg2">
                    <a:lumMod val="25000"/>
                  </a:schemeClr>
                </a:solidFill>
              </a:rPr>
              <a:t>In aumento/diminuzione:</a:t>
            </a:r>
            <a:r>
              <a:rPr lang="it-IT" dirty="0">
                <a:solidFill>
                  <a:schemeClr val="bg2">
                    <a:lumMod val="25000"/>
                  </a:schemeClr>
                </a:solidFill>
              </a:rPr>
              <a:t> Plusvalenze e minusvalenze patrimoniali (artt. 58, 86, 87 TUIR); </a:t>
            </a:r>
          </a:p>
          <a:p>
            <a:pPr lvl="0"/>
            <a:r>
              <a:rPr lang="it-IT" b="1" dirty="0">
                <a:solidFill>
                  <a:schemeClr val="bg2">
                    <a:lumMod val="25000"/>
                  </a:schemeClr>
                </a:solidFill>
              </a:rPr>
              <a:t>In aumento/diminuzione:</a:t>
            </a:r>
            <a:r>
              <a:rPr lang="it-IT" dirty="0">
                <a:solidFill>
                  <a:schemeClr val="bg2">
                    <a:lumMod val="25000"/>
                  </a:schemeClr>
                </a:solidFill>
              </a:rPr>
              <a:t> Sopravvenienze attive e passive (artt. 88 e 101 TUIR); </a:t>
            </a:r>
          </a:p>
          <a:p>
            <a:pPr lvl="0"/>
            <a:r>
              <a:rPr lang="it-IT" b="1" dirty="0">
                <a:solidFill>
                  <a:schemeClr val="bg2">
                    <a:lumMod val="25000"/>
                  </a:schemeClr>
                </a:solidFill>
              </a:rPr>
              <a:t>In diminuzione:</a:t>
            </a:r>
            <a:r>
              <a:rPr lang="it-IT" dirty="0">
                <a:solidFill>
                  <a:schemeClr val="bg2">
                    <a:lumMod val="25000"/>
                  </a:schemeClr>
                </a:solidFill>
              </a:rPr>
              <a:t> Perdite su crediti (art. 101 TUIR); </a:t>
            </a:r>
          </a:p>
          <a:p>
            <a:pPr lvl="0"/>
            <a:r>
              <a:rPr lang="it-IT" b="1" dirty="0">
                <a:solidFill>
                  <a:schemeClr val="bg2">
                    <a:lumMod val="25000"/>
                  </a:schemeClr>
                </a:solidFill>
              </a:rPr>
              <a:t>In aumento/diminuzione:</a:t>
            </a:r>
            <a:r>
              <a:rPr lang="it-IT" dirty="0">
                <a:solidFill>
                  <a:schemeClr val="bg2">
                    <a:lumMod val="25000"/>
                  </a:schemeClr>
                </a:solidFill>
              </a:rPr>
              <a:t> Utili e perdite derivanti da partecipazioni. </a:t>
            </a:r>
          </a:p>
          <a:p>
            <a:r>
              <a:rPr lang="it-IT" b="1" dirty="0">
                <a:solidFill>
                  <a:schemeClr val="bg2">
                    <a:lumMod val="25000"/>
                  </a:schemeClr>
                </a:solidFill>
              </a:rPr>
              <a:t>Soglia minima invalicabile:</a:t>
            </a:r>
            <a:r>
              <a:rPr lang="it-IT" i="1" dirty="0">
                <a:solidFill>
                  <a:schemeClr val="bg2">
                    <a:lumMod val="25000"/>
                  </a:schemeClr>
                </a:solidFill>
              </a:rPr>
              <a:t> In ogni caso, l'applicazione delle variazioni in diminuzione </a:t>
            </a:r>
            <a:r>
              <a:rPr lang="it-IT" b="1" dirty="0">
                <a:solidFill>
                  <a:schemeClr val="bg2">
                    <a:lumMod val="25000"/>
                  </a:schemeClr>
                </a:solidFill>
              </a:rPr>
              <a:t>non può mai far scendere il reddito imponibile concordato al di sotto di 2.000 euro</a:t>
            </a:r>
            <a:r>
              <a:rPr lang="it-IT" i="1" dirty="0">
                <a:solidFill>
                  <a:schemeClr val="bg2">
                    <a:lumMod val="25000"/>
                  </a:schemeClr>
                </a:solidFill>
              </a:rPr>
              <a:t> (art. 16, c. 4, </a:t>
            </a:r>
            <a:r>
              <a:rPr lang="it-IT" i="1" dirty="0" err="1">
                <a:solidFill>
                  <a:schemeClr val="bg2">
                    <a:lumMod val="25000"/>
                  </a:schemeClr>
                </a:solidFill>
              </a:rPr>
              <a:t>D.Lgs.</a:t>
            </a:r>
            <a:r>
              <a:rPr lang="it-IT" i="1" dirty="0">
                <a:solidFill>
                  <a:schemeClr val="bg2">
                    <a:lumMod val="25000"/>
                  </a:schemeClr>
                </a:solidFill>
              </a:rPr>
              <a:t> 13/2024). </a:t>
            </a:r>
            <a:endParaRPr lang="it-IT" dirty="0">
              <a:solidFill>
                <a:schemeClr val="bg2">
                  <a:lumMod val="25000"/>
                </a:schemeClr>
              </a:solidFill>
            </a:endParaRPr>
          </a:p>
        </p:txBody>
      </p:sp>
    </p:spTree>
    <p:extLst>
      <p:ext uri="{BB962C8B-B14F-4D97-AF65-F5344CB8AC3E}">
        <p14:creationId xmlns:p14="http://schemas.microsoft.com/office/powerpoint/2010/main" val="863828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AF878-F74B-3233-5A21-F9481FC4EDA0}"/>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B2092292-708D-C3ED-699C-E153848FC5FE}"/>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9EC477EE-0BE5-7023-F4F3-5A3341992850}"/>
              </a:ext>
            </a:extLst>
          </p:cNvPr>
          <p:cNvSpPr txBox="1"/>
          <p:nvPr/>
        </p:nvSpPr>
        <p:spPr>
          <a:xfrm>
            <a:off x="924687" y="2012309"/>
            <a:ext cx="10342626" cy="4247317"/>
          </a:xfrm>
          <a:prstGeom prst="rect">
            <a:avLst/>
          </a:prstGeom>
          <a:noFill/>
        </p:spPr>
        <p:txBody>
          <a:bodyPr wrap="square">
            <a:spAutoFit/>
          </a:bodyPr>
          <a:lstStyle/>
          <a:p>
            <a:r>
              <a:rPr lang="it-IT" sz="2000" b="1" dirty="0">
                <a:solidFill>
                  <a:schemeClr val="bg2">
                    <a:lumMod val="25000"/>
                  </a:schemeClr>
                </a:solidFill>
              </a:rPr>
              <a:t>2. La Maxi-Deduzione Assunzioni (</a:t>
            </a:r>
            <a:r>
              <a:rPr lang="it-IT" sz="2000" b="1" dirty="0" err="1">
                <a:solidFill>
                  <a:schemeClr val="bg2">
                    <a:lumMod val="25000"/>
                  </a:schemeClr>
                </a:solidFill>
              </a:rPr>
              <a:t>Superdeduzione</a:t>
            </a:r>
            <a:r>
              <a:rPr lang="it-IT" sz="2000" b="1" dirty="0">
                <a:solidFill>
                  <a:schemeClr val="bg2">
                    <a:lumMod val="25000"/>
                  </a:schemeClr>
                </a:solidFill>
              </a:rPr>
              <a:t> Costo del Lavoro)</a:t>
            </a:r>
          </a:p>
          <a:p>
            <a:endParaRPr lang="it-IT" dirty="0">
              <a:solidFill>
                <a:schemeClr val="bg2">
                  <a:lumMod val="25000"/>
                </a:schemeClr>
              </a:solidFill>
            </a:endParaRPr>
          </a:p>
          <a:p>
            <a:r>
              <a:rPr lang="it-IT" dirty="0">
                <a:solidFill>
                  <a:schemeClr val="bg2">
                    <a:lumMod val="25000"/>
                  </a:schemeClr>
                </a:solidFill>
              </a:rPr>
              <a:t>La c.d. "maxi-deduzione del costo del lavoro per nuove assunzioni" a tempo indeterminato (ex art. 4, </a:t>
            </a:r>
            <a:r>
              <a:rPr lang="it-IT" dirty="0" err="1">
                <a:solidFill>
                  <a:schemeClr val="bg2">
                    <a:lumMod val="25000"/>
                  </a:schemeClr>
                </a:solidFill>
              </a:rPr>
              <a:t>D.Lgs.</a:t>
            </a:r>
            <a:r>
              <a:rPr lang="it-IT" dirty="0">
                <a:solidFill>
                  <a:schemeClr val="bg2">
                    <a:lumMod val="25000"/>
                  </a:schemeClr>
                </a:solidFill>
              </a:rPr>
              <a:t> 216/2023), pari a una deduzione maggiorata del </a:t>
            </a:r>
            <a:r>
              <a:rPr lang="it-IT" b="1" dirty="0">
                <a:solidFill>
                  <a:schemeClr val="bg2">
                    <a:lumMod val="25000"/>
                  </a:schemeClr>
                </a:solidFill>
              </a:rPr>
              <a:t>120% o 130%</a:t>
            </a:r>
            <a:r>
              <a:rPr lang="it-IT" dirty="0">
                <a:solidFill>
                  <a:schemeClr val="bg2">
                    <a:lumMod val="25000"/>
                  </a:schemeClr>
                </a:solidFill>
              </a:rPr>
              <a:t> del costo dei neoassunti, ha vissuto un'evoluzione normativa fondamentale: </a:t>
            </a:r>
          </a:p>
          <a:p>
            <a:pPr lvl="0"/>
            <a:endParaRPr lang="it-IT" b="1" dirty="0">
              <a:solidFill>
                <a:schemeClr val="bg2">
                  <a:lumMod val="25000"/>
                </a:schemeClr>
              </a:solidFill>
            </a:endParaRPr>
          </a:p>
          <a:p>
            <a:pPr lvl="0"/>
            <a:r>
              <a:rPr lang="it-IT" b="1" dirty="0">
                <a:solidFill>
                  <a:schemeClr val="bg2">
                    <a:lumMod val="25000"/>
                  </a:schemeClr>
                </a:solidFill>
              </a:rPr>
              <a:t>Il problema iniziale:</a:t>
            </a:r>
            <a:r>
              <a:rPr lang="it-IT" dirty="0">
                <a:solidFill>
                  <a:schemeClr val="bg2">
                    <a:lumMod val="25000"/>
                  </a:schemeClr>
                </a:solidFill>
              </a:rPr>
              <a:t> Nella versione originaria del </a:t>
            </a:r>
            <a:r>
              <a:rPr lang="it-IT" dirty="0" err="1">
                <a:solidFill>
                  <a:schemeClr val="bg2">
                    <a:lumMod val="25000"/>
                  </a:schemeClr>
                </a:solidFill>
              </a:rPr>
              <a:t>D.Lgs.</a:t>
            </a:r>
            <a:r>
              <a:rPr lang="it-IT" dirty="0">
                <a:solidFill>
                  <a:schemeClr val="bg2">
                    <a:lumMod val="25000"/>
                  </a:schemeClr>
                </a:solidFill>
              </a:rPr>
              <a:t> 13/2024, la maxi-deduzione non compariva nell'elenco chiuso delle variazioni ammesse, rischiando di essere "assorbita" e azzerata all'interno del forfait concordato. </a:t>
            </a:r>
          </a:p>
          <a:p>
            <a:pPr lvl="0"/>
            <a:endParaRPr lang="it-IT" dirty="0">
              <a:solidFill>
                <a:schemeClr val="bg2">
                  <a:lumMod val="25000"/>
                </a:schemeClr>
              </a:solidFill>
            </a:endParaRPr>
          </a:p>
          <a:p>
            <a:pPr lvl="0"/>
            <a:r>
              <a:rPr lang="it-IT" b="1" dirty="0">
                <a:solidFill>
                  <a:schemeClr val="bg2">
                    <a:lumMod val="25000"/>
                  </a:schemeClr>
                </a:solidFill>
              </a:rPr>
              <a:t>La soluzione (</a:t>
            </a:r>
            <a:r>
              <a:rPr lang="it-IT" b="1" dirty="0" err="1">
                <a:solidFill>
                  <a:schemeClr val="bg2">
                    <a:lumMod val="25000"/>
                  </a:schemeClr>
                </a:solidFill>
              </a:rPr>
              <a:t>D.Lgs.</a:t>
            </a:r>
            <a:r>
              <a:rPr lang="it-IT" b="1" dirty="0">
                <a:solidFill>
                  <a:schemeClr val="bg2">
                    <a:lumMod val="25000"/>
                  </a:schemeClr>
                </a:solidFill>
              </a:rPr>
              <a:t> 81/2025):</a:t>
            </a:r>
            <a:r>
              <a:rPr lang="it-IT" dirty="0">
                <a:solidFill>
                  <a:schemeClr val="bg2">
                    <a:lumMod val="25000"/>
                  </a:schemeClr>
                </a:solidFill>
              </a:rPr>
              <a:t> Il Correttivo al CPB ha inserito esplicitamente la maggiorazione del costo del lavoro tra le </a:t>
            </a:r>
            <a:r>
              <a:rPr lang="it-IT" b="1" dirty="0">
                <a:solidFill>
                  <a:schemeClr val="bg2">
                    <a:lumMod val="25000"/>
                  </a:schemeClr>
                </a:solidFill>
              </a:rPr>
              <a:t>variabili extracontabili ammesse in riduzione</a:t>
            </a:r>
            <a:r>
              <a:rPr lang="it-IT" dirty="0">
                <a:solidFill>
                  <a:schemeClr val="bg2">
                    <a:lumMod val="25000"/>
                  </a:schemeClr>
                </a:solidFill>
              </a:rPr>
              <a:t> (art. 16, c. 1-bis / c. 2 del </a:t>
            </a:r>
            <a:r>
              <a:rPr lang="it-IT" dirty="0" err="1">
                <a:solidFill>
                  <a:schemeClr val="bg2">
                    <a:lumMod val="25000"/>
                  </a:schemeClr>
                </a:solidFill>
              </a:rPr>
              <a:t>D.Lgs.</a:t>
            </a:r>
            <a:r>
              <a:rPr lang="it-IT" dirty="0">
                <a:solidFill>
                  <a:schemeClr val="bg2">
                    <a:lumMod val="25000"/>
                  </a:schemeClr>
                </a:solidFill>
              </a:rPr>
              <a:t> 13/2024). </a:t>
            </a:r>
          </a:p>
          <a:p>
            <a:pPr lvl="0"/>
            <a:endParaRPr lang="it-IT" dirty="0">
              <a:solidFill>
                <a:schemeClr val="bg2">
                  <a:lumMod val="25000"/>
                </a:schemeClr>
              </a:solidFill>
            </a:endParaRPr>
          </a:p>
          <a:p>
            <a:pPr lvl="0"/>
            <a:r>
              <a:rPr lang="it-IT" b="1" dirty="0">
                <a:solidFill>
                  <a:schemeClr val="bg2">
                    <a:lumMod val="25000"/>
                  </a:schemeClr>
                </a:solidFill>
              </a:rPr>
              <a:t>Come funziona in pratica:</a:t>
            </a:r>
            <a:r>
              <a:rPr lang="it-IT" dirty="0">
                <a:solidFill>
                  <a:schemeClr val="bg2">
                    <a:lumMod val="25000"/>
                  </a:schemeClr>
                </a:solidFill>
              </a:rPr>
              <a:t> Il reddito concordato rimane quello accettato. Tuttavia, in sede di dichiarazione dei redditi, l'importo relativo alla maggiorazione del 20% o 30% del costo per le nuove assunzioni viene applicato come </a:t>
            </a:r>
            <a:r>
              <a:rPr lang="it-IT" b="1" dirty="0">
                <a:solidFill>
                  <a:schemeClr val="bg2">
                    <a:lumMod val="25000"/>
                  </a:schemeClr>
                </a:solidFill>
              </a:rPr>
              <a:t>ulteriore variazione in diminuzione</a:t>
            </a:r>
            <a:r>
              <a:rPr lang="it-IT" dirty="0">
                <a:solidFill>
                  <a:schemeClr val="bg2">
                    <a:lumMod val="25000"/>
                  </a:schemeClr>
                </a:solidFill>
              </a:rPr>
              <a:t> del reddito imponibile, riducendo le imposte dovute (IRPEF/IRES). </a:t>
            </a:r>
          </a:p>
          <a:p>
            <a:endParaRPr lang="it-IT" dirty="0">
              <a:solidFill>
                <a:schemeClr val="bg2">
                  <a:lumMod val="25000"/>
                </a:schemeClr>
              </a:solidFill>
            </a:endParaRPr>
          </a:p>
        </p:txBody>
      </p:sp>
    </p:spTree>
    <p:extLst>
      <p:ext uri="{BB962C8B-B14F-4D97-AF65-F5344CB8AC3E}">
        <p14:creationId xmlns:p14="http://schemas.microsoft.com/office/powerpoint/2010/main" val="2578725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08147-7B85-B5C5-D6D6-085CC76D081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7368155C-3C5D-D102-B04D-78C989668089}"/>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8358A5A7-B2FE-B67D-943A-5EB0F7DE449E}"/>
              </a:ext>
            </a:extLst>
          </p:cNvPr>
          <p:cNvSpPr txBox="1"/>
          <p:nvPr/>
        </p:nvSpPr>
        <p:spPr>
          <a:xfrm>
            <a:off x="924687" y="2012309"/>
            <a:ext cx="10342626" cy="4278094"/>
          </a:xfrm>
          <a:prstGeom prst="rect">
            <a:avLst/>
          </a:prstGeom>
          <a:noFill/>
        </p:spPr>
        <p:txBody>
          <a:bodyPr wrap="square">
            <a:spAutoFit/>
          </a:bodyPr>
          <a:lstStyle/>
          <a:p>
            <a:r>
              <a:rPr lang="it-IT" sz="2000" b="1" dirty="0">
                <a:solidFill>
                  <a:schemeClr val="bg2">
                    <a:lumMod val="25000"/>
                  </a:schemeClr>
                </a:solidFill>
              </a:rPr>
              <a:t>3. L'Iper-Ammortamento e le Agevolazioni sugli Investimenti</a:t>
            </a:r>
          </a:p>
          <a:p>
            <a:endParaRPr lang="it-IT" dirty="0">
              <a:solidFill>
                <a:schemeClr val="bg2">
                  <a:lumMod val="25000"/>
                </a:schemeClr>
              </a:solidFill>
            </a:endParaRPr>
          </a:p>
          <a:p>
            <a:r>
              <a:rPr lang="it-IT" dirty="0">
                <a:solidFill>
                  <a:schemeClr val="bg2">
                    <a:lumMod val="25000"/>
                  </a:schemeClr>
                </a:solidFill>
              </a:rPr>
              <a:t>Il coordinamento tra il CPB e gli incentivi sugli investimenti in beni strumentali (</a:t>
            </a:r>
            <a:r>
              <a:rPr lang="it-IT" dirty="0" err="1">
                <a:solidFill>
                  <a:schemeClr val="bg2">
                    <a:lumMod val="25000"/>
                  </a:schemeClr>
                </a:solidFill>
              </a:rPr>
              <a:t>Iperammortamento</a:t>
            </a:r>
            <a:r>
              <a:rPr lang="it-IT" dirty="0">
                <a:solidFill>
                  <a:schemeClr val="bg2">
                    <a:lumMod val="25000"/>
                  </a:schemeClr>
                </a:solidFill>
              </a:rPr>
              <a:t> / Transizione 4.0/5.0) rappresenta un caso emblematico di allineamento tra politiche fiscali:</a:t>
            </a:r>
          </a:p>
          <a:p>
            <a:endParaRPr lang="it-IT" dirty="0">
              <a:solidFill>
                <a:schemeClr val="bg2">
                  <a:lumMod val="25000"/>
                </a:schemeClr>
              </a:solidFill>
            </a:endParaRPr>
          </a:p>
          <a:p>
            <a:pPr lvl="0"/>
            <a:r>
              <a:rPr lang="it-IT" b="1" dirty="0">
                <a:solidFill>
                  <a:schemeClr val="bg2">
                    <a:lumMod val="25000"/>
                  </a:schemeClr>
                </a:solidFill>
              </a:rPr>
              <a:t>Incompatibilità iniziale:</a:t>
            </a:r>
            <a:r>
              <a:rPr lang="it-IT" dirty="0">
                <a:solidFill>
                  <a:schemeClr val="bg2">
                    <a:lumMod val="25000"/>
                  </a:schemeClr>
                </a:solidFill>
              </a:rPr>
              <a:t> L'</a:t>
            </a:r>
            <a:r>
              <a:rPr lang="it-IT" dirty="0" err="1">
                <a:solidFill>
                  <a:schemeClr val="bg2">
                    <a:lumMod val="25000"/>
                  </a:schemeClr>
                </a:solidFill>
              </a:rPr>
              <a:t>iperammortamento</a:t>
            </a:r>
            <a:r>
              <a:rPr lang="it-IT" dirty="0">
                <a:solidFill>
                  <a:schemeClr val="bg2">
                    <a:lumMod val="25000"/>
                  </a:schemeClr>
                </a:solidFill>
              </a:rPr>
              <a:t> (maggiorazione extracontabile del costo di acquisizione di beni tecnologici) non figurava tra le eccezioni tassative dell'art. 16 del </a:t>
            </a:r>
            <a:r>
              <a:rPr lang="it-IT" dirty="0" err="1">
                <a:solidFill>
                  <a:schemeClr val="bg2">
                    <a:lumMod val="25000"/>
                  </a:schemeClr>
                </a:solidFill>
              </a:rPr>
              <a:t>D.Lgs.</a:t>
            </a:r>
            <a:r>
              <a:rPr lang="it-IT" dirty="0">
                <a:solidFill>
                  <a:schemeClr val="bg2">
                    <a:lumMod val="25000"/>
                  </a:schemeClr>
                </a:solidFill>
              </a:rPr>
              <a:t> 13/2024. Di conseguenza, chi aderiva al concordato non poteva fruire della deduzione aggiuntiva dei beni 4.0. </a:t>
            </a:r>
          </a:p>
          <a:p>
            <a:pPr lvl="0"/>
            <a:endParaRPr lang="it-IT" b="1" dirty="0">
              <a:solidFill>
                <a:schemeClr val="bg2">
                  <a:lumMod val="25000"/>
                </a:schemeClr>
              </a:solidFill>
            </a:endParaRPr>
          </a:p>
          <a:p>
            <a:pPr lvl="0"/>
            <a:r>
              <a:rPr lang="it-IT" b="1" dirty="0">
                <a:solidFill>
                  <a:schemeClr val="bg2">
                    <a:lumMod val="25000"/>
                  </a:schemeClr>
                </a:solidFill>
              </a:rPr>
              <a:t>Lo sblocco della norma (DL 38/2026 </a:t>
            </a:r>
            <a:r>
              <a:rPr lang="it-IT" b="1" dirty="0" err="1">
                <a:solidFill>
                  <a:schemeClr val="bg2">
                    <a:lumMod val="25000"/>
                  </a:schemeClr>
                </a:solidFill>
              </a:rPr>
              <a:t>conv</a:t>
            </a:r>
            <a:r>
              <a:rPr lang="it-IT" b="1" dirty="0">
                <a:solidFill>
                  <a:schemeClr val="bg2">
                    <a:lumMod val="25000"/>
                  </a:schemeClr>
                </a:solidFill>
              </a:rPr>
              <a:t>. in L. 88/2026):</a:t>
            </a:r>
            <a:r>
              <a:rPr lang="it-IT" dirty="0">
                <a:solidFill>
                  <a:schemeClr val="bg2">
                    <a:lumMod val="25000"/>
                  </a:schemeClr>
                </a:solidFill>
              </a:rPr>
              <a:t> Con l'introduzione della nuova lettera b-ter all'art. 16, il legislatore ha sancito la piena compatibilità: la quota di maggiorazione riconosciuta per gli investimenti ammissibili si </a:t>
            </a:r>
            <a:r>
              <a:rPr lang="it-IT" b="1" dirty="0">
                <a:solidFill>
                  <a:schemeClr val="bg2">
                    <a:lumMod val="25000"/>
                  </a:schemeClr>
                </a:solidFill>
              </a:rPr>
              <a:t>aggiunge alle variazioni in diminuzione</a:t>
            </a:r>
            <a:r>
              <a:rPr lang="it-IT" dirty="0">
                <a:solidFill>
                  <a:schemeClr val="bg2">
                    <a:lumMod val="25000"/>
                  </a:schemeClr>
                </a:solidFill>
              </a:rPr>
              <a:t> "extracontabili" fuori dal forfait concordatario. </a:t>
            </a:r>
          </a:p>
          <a:p>
            <a:pPr lvl="0"/>
            <a:endParaRPr lang="it-IT" dirty="0">
              <a:solidFill>
                <a:schemeClr val="bg2">
                  <a:lumMod val="25000"/>
                </a:schemeClr>
              </a:solidFill>
            </a:endParaRPr>
          </a:p>
          <a:p>
            <a:r>
              <a:rPr lang="it-IT" b="1" dirty="0">
                <a:solidFill>
                  <a:schemeClr val="bg2">
                    <a:lumMod val="25000"/>
                  </a:schemeClr>
                </a:solidFill>
              </a:rPr>
              <a:t>Effetto pratico:</a:t>
            </a:r>
            <a:r>
              <a:rPr lang="it-IT" dirty="0">
                <a:solidFill>
                  <a:schemeClr val="bg2">
                    <a:lumMod val="25000"/>
                  </a:schemeClr>
                </a:solidFill>
              </a:rPr>
              <a:t> L'azienda mantiene il reddito concordato congelato e la protezione dagli accertamenti, e contestualmente </a:t>
            </a:r>
            <a:r>
              <a:rPr lang="it-IT" b="1" dirty="0" err="1">
                <a:solidFill>
                  <a:schemeClr val="bg2">
                    <a:lumMod val="25000"/>
                  </a:schemeClr>
                </a:solidFill>
              </a:rPr>
              <a:t>scalta</a:t>
            </a:r>
            <a:r>
              <a:rPr lang="it-IT" b="1" dirty="0">
                <a:solidFill>
                  <a:schemeClr val="bg2">
                    <a:lumMod val="25000"/>
                  </a:schemeClr>
                </a:solidFill>
              </a:rPr>
              <a:t> dalle imposte le quote annue di iper-ammortamento</a:t>
            </a:r>
            <a:r>
              <a:rPr lang="it-IT" dirty="0">
                <a:solidFill>
                  <a:schemeClr val="bg2">
                    <a:lumMod val="25000"/>
                  </a:schemeClr>
                </a:solidFill>
              </a:rPr>
              <a:t> lungo tutto il piano di ammortamento fiscale del bene.</a:t>
            </a:r>
          </a:p>
        </p:txBody>
      </p:sp>
    </p:spTree>
    <p:extLst>
      <p:ext uri="{BB962C8B-B14F-4D97-AF65-F5344CB8AC3E}">
        <p14:creationId xmlns:p14="http://schemas.microsoft.com/office/powerpoint/2010/main" val="2382069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C338C-7113-DBB5-343C-50CE233160B7}"/>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68F7A5AB-A871-D9F2-59D2-8E74329F0C81}"/>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D7F3D91B-9F19-733F-9718-CD8B361C1793}"/>
              </a:ext>
            </a:extLst>
          </p:cNvPr>
          <p:cNvGraphicFramePr>
            <a:graphicFrameLocks noGrp="1"/>
          </p:cNvGraphicFramePr>
          <p:nvPr>
            <p:extLst>
              <p:ext uri="{D42A27DB-BD31-4B8C-83A1-F6EECF244321}">
                <p14:modId xmlns:p14="http://schemas.microsoft.com/office/powerpoint/2010/main" val="3787429893"/>
              </p:ext>
            </p:extLst>
          </p:nvPr>
        </p:nvGraphicFramePr>
        <p:xfrm>
          <a:off x="843534" y="1572768"/>
          <a:ext cx="10753345" cy="5091222"/>
        </p:xfrm>
        <a:graphic>
          <a:graphicData uri="http://schemas.openxmlformats.org/drawingml/2006/table">
            <a:tbl>
              <a:tblPr firstRow="1" firstCol="1" bandRow="1">
                <a:tableStyleId>{5C22544A-7EE6-4342-B048-85BDC9FD1C3A}</a:tableStyleId>
              </a:tblPr>
              <a:tblGrid>
                <a:gridCol w="3351006">
                  <a:extLst>
                    <a:ext uri="{9D8B030D-6E8A-4147-A177-3AD203B41FA5}">
                      <a16:colId xmlns:a16="http://schemas.microsoft.com/office/drawing/2014/main" val="4287535572"/>
                    </a:ext>
                  </a:extLst>
                </a:gridCol>
                <a:gridCol w="3351006">
                  <a:extLst>
                    <a:ext uri="{9D8B030D-6E8A-4147-A177-3AD203B41FA5}">
                      <a16:colId xmlns:a16="http://schemas.microsoft.com/office/drawing/2014/main" val="3093156303"/>
                    </a:ext>
                  </a:extLst>
                </a:gridCol>
                <a:gridCol w="4051333">
                  <a:extLst>
                    <a:ext uri="{9D8B030D-6E8A-4147-A177-3AD203B41FA5}">
                      <a16:colId xmlns:a16="http://schemas.microsoft.com/office/drawing/2014/main" val="1247255859"/>
                    </a:ext>
                  </a:extLst>
                </a:gridCol>
              </a:tblGrid>
              <a:tr h="468344">
                <a:tc>
                  <a:txBody>
                    <a:bodyPr/>
                    <a:lstStyle/>
                    <a:p>
                      <a:pPr algn="ctr">
                        <a:lnSpc>
                          <a:spcPct val="136364"/>
                        </a:lnSpc>
                        <a:spcAft>
                          <a:spcPts val="800"/>
                        </a:spcAft>
                        <a:buNone/>
                      </a:pPr>
                      <a:r>
                        <a:rPr lang="it-IT" sz="1600" kern="0" dirty="0">
                          <a:effectLst/>
                        </a:rPr>
                        <a:t>Componente Reddituale</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99311" marB="132415"/>
                </a:tc>
                <a:tc>
                  <a:txBody>
                    <a:bodyPr/>
                    <a:lstStyle/>
                    <a:p>
                      <a:pPr algn="ctr">
                        <a:lnSpc>
                          <a:spcPct val="136364"/>
                        </a:lnSpc>
                        <a:spcAft>
                          <a:spcPts val="800"/>
                        </a:spcAft>
                        <a:buNone/>
                      </a:pPr>
                      <a:r>
                        <a:rPr lang="it-IT" sz="1600" kern="0">
                          <a:effectLst/>
                        </a:rPr>
                        <a:t>Trattamento ai fini CPB</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99311" marB="132415"/>
                </a:tc>
                <a:tc>
                  <a:txBody>
                    <a:bodyPr/>
                    <a:lstStyle/>
                    <a:p>
                      <a:pPr algn="ctr">
                        <a:lnSpc>
                          <a:spcPct val="136364"/>
                        </a:lnSpc>
                        <a:spcAft>
                          <a:spcPts val="800"/>
                        </a:spcAft>
                        <a:buNone/>
                      </a:pPr>
                      <a:r>
                        <a:rPr lang="it-IT" sz="1600" kern="0">
                          <a:effectLst/>
                        </a:rPr>
                        <a:t>Impatto sul Reddito Concordato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99311" marB="132415"/>
                </a:tc>
                <a:extLst>
                  <a:ext uri="{0D108BD9-81ED-4DB2-BD59-A6C34878D82A}">
                    <a16:rowId xmlns:a16="http://schemas.microsoft.com/office/drawing/2014/main" val="827459981"/>
                  </a:ext>
                </a:extLst>
              </a:tr>
              <a:tr h="918747">
                <a:tc>
                  <a:txBody>
                    <a:bodyPr/>
                    <a:lstStyle/>
                    <a:p>
                      <a:pPr>
                        <a:lnSpc>
                          <a:spcPct val="136364"/>
                        </a:lnSpc>
                        <a:spcAft>
                          <a:spcPts val="800"/>
                        </a:spcAft>
                        <a:buNone/>
                      </a:pPr>
                      <a:r>
                        <a:rPr lang="it-IT" sz="1600" kern="0" dirty="0">
                          <a:effectLst/>
                        </a:rPr>
                        <a:t>Ricavi/Compensi ordinari della gestione</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Assorbiti nel forfait concordato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Nessuno: Un aumento o calo dei ricavi reali non modifica l'imponibile concordato.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extLst>
                  <a:ext uri="{0D108BD9-81ED-4DB2-BD59-A6C34878D82A}">
                    <a16:rowId xmlns:a16="http://schemas.microsoft.com/office/drawing/2014/main" val="1126807919"/>
                  </a:ext>
                </a:extLst>
              </a:tr>
              <a:tr h="918747">
                <a:tc>
                  <a:txBody>
                    <a:bodyPr/>
                    <a:lstStyle/>
                    <a:p>
                      <a:pPr>
                        <a:lnSpc>
                          <a:spcPct val="136364"/>
                        </a:lnSpc>
                        <a:spcAft>
                          <a:spcPts val="800"/>
                        </a:spcAft>
                        <a:buNone/>
                      </a:pPr>
                      <a:r>
                        <a:rPr lang="it-IT" sz="1600" kern="0" dirty="0">
                          <a:effectLst/>
                        </a:rPr>
                        <a:t>Plusvalenze / Minusvalenze e Sopravvenienze</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Escluse dal forfait (Variazioni tassative)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Sommate algebricamente: Rettificano direttamente il reddito a consuntivo.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extLst>
                  <a:ext uri="{0D108BD9-81ED-4DB2-BD59-A6C34878D82A}">
                    <a16:rowId xmlns:a16="http://schemas.microsoft.com/office/drawing/2014/main" val="1893493444"/>
                  </a:ext>
                </a:extLst>
              </a:tr>
              <a:tr h="724000">
                <a:tc>
                  <a:txBody>
                    <a:bodyPr/>
                    <a:lstStyle/>
                    <a:p>
                      <a:pPr>
                        <a:lnSpc>
                          <a:spcPct val="136364"/>
                        </a:lnSpc>
                        <a:spcAft>
                          <a:spcPts val="800"/>
                        </a:spcAft>
                        <a:buNone/>
                      </a:pPr>
                      <a:r>
                        <a:rPr lang="it-IT" sz="1600" kern="0" dirty="0">
                          <a:effectLst/>
                        </a:rPr>
                        <a:t>Maxi-deduzione assunzioni (120%/130%)</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Variazione extracontabile riconosciuta</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In diminuzione: Riduce l'imponibile su cui si calcolano le imposte.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extLst>
                  <a:ext uri="{0D108BD9-81ED-4DB2-BD59-A6C34878D82A}">
                    <a16:rowId xmlns:a16="http://schemas.microsoft.com/office/drawing/2014/main" val="549966243"/>
                  </a:ext>
                </a:extLst>
              </a:tr>
              <a:tr h="724000">
                <a:tc>
                  <a:txBody>
                    <a:bodyPr/>
                    <a:lstStyle/>
                    <a:p>
                      <a:pPr>
                        <a:lnSpc>
                          <a:spcPct val="136364"/>
                        </a:lnSpc>
                        <a:spcAft>
                          <a:spcPts val="800"/>
                        </a:spcAft>
                        <a:buNone/>
                      </a:pPr>
                      <a:r>
                        <a:rPr lang="it-IT" sz="1600" kern="0" dirty="0">
                          <a:effectLst/>
                        </a:rPr>
                        <a:t>Iper-ammortamento (Beni 4.0 / 5.0)</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dirty="0">
                          <a:effectLst/>
                        </a:rPr>
                        <a:t>Variazione extracontabile riconosciuta (L. 88/2026)</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a:effectLst/>
                        </a:rPr>
                        <a:t>In diminuzione: Riduce l'imponibile per la quota annua di maggiorazione.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extLst>
                  <a:ext uri="{0D108BD9-81ED-4DB2-BD59-A6C34878D82A}">
                    <a16:rowId xmlns:a16="http://schemas.microsoft.com/office/drawing/2014/main" val="3946779360"/>
                  </a:ext>
                </a:extLst>
              </a:tr>
              <a:tr h="918747">
                <a:tc>
                  <a:txBody>
                    <a:bodyPr/>
                    <a:lstStyle/>
                    <a:p>
                      <a:pPr>
                        <a:lnSpc>
                          <a:spcPct val="136364"/>
                        </a:lnSpc>
                        <a:spcAft>
                          <a:spcPts val="800"/>
                        </a:spcAft>
                        <a:buNone/>
                      </a:pPr>
                      <a:r>
                        <a:rPr lang="it-IT" sz="1600" kern="0">
                          <a:effectLst/>
                        </a:rPr>
                        <a:t>Perdite d'esercizio pregresse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dirty="0">
                          <a:effectLst/>
                        </a:rPr>
                        <a:t>Deduzione secondo regole ordinarie</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tc>
                  <a:txBody>
                    <a:bodyPr/>
                    <a:lstStyle/>
                    <a:p>
                      <a:pPr>
                        <a:lnSpc>
                          <a:spcPct val="136364"/>
                        </a:lnSpc>
                        <a:spcAft>
                          <a:spcPts val="800"/>
                        </a:spcAft>
                        <a:buNone/>
                      </a:pPr>
                      <a:r>
                        <a:rPr lang="it-IT" sz="1600" kern="0" dirty="0">
                          <a:effectLst/>
                        </a:rPr>
                        <a:t>In diminuzione: Abbattono il reddito concordato nei limiti normativi del TUIR.</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99311" marR="99311" marT="132415" marB="132415"/>
                </a:tc>
                <a:extLst>
                  <a:ext uri="{0D108BD9-81ED-4DB2-BD59-A6C34878D82A}">
                    <a16:rowId xmlns:a16="http://schemas.microsoft.com/office/drawing/2014/main" val="2073174205"/>
                  </a:ext>
                </a:extLst>
              </a:tr>
            </a:tbl>
          </a:graphicData>
        </a:graphic>
      </p:graphicFrame>
      <p:sp>
        <p:nvSpPr>
          <p:cNvPr id="6" name="CasellaDiTesto 5">
            <a:extLst>
              <a:ext uri="{FF2B5EF4-FFF2-40B4-BE49-F238E27FC236}">
                <a16:creationId xmlns:a16="http://schemas.microsoft.com/office/drawing/2014/main" id="{44CCEDB6-D151-F97D-C75A-C4FF3E45FA33}"/>
              </a:ext>
            </a:extLst>
          </p:cNvPr>
          <p:cNvSpPr txBox="1"/>
          <p:nvPr/>
        </p:nvSpPr>
        <p:spPr>
          <a:xfrm>
            <a:off x="786384" y="1161813"/>
            <a:ext cx="6094476" cy="484107"/>
          </a:xfrm>
          <a:prstGeom prst="rect">
            <a:avLst/>
          </a:prstGeom>
          <a:noFill/>
        </p:spPr>
        <p:txBody>
          <a:bodyPr wrap="square">
            <a:spAutoFit/>
          </a:bodyPr>
          <a:lstStyle/>
          <a:p>
            <a:pPr>
              <a:lnSpc>
                <a:spcPct val="100000"/>
              </a:lnSpc>
              <a:spcBef>
                <a:spcPts val="3000"/>
              </a:spcBef>
              <a:spcAft>
                <a:spcPts val="800"/>
              </a:spcAft>
              <a:buNone/>
            </a:pPr>
            <a:r>
              <a:rPr lang="it-IT" sz="1800" b="1" kern="0" dirty="0">
                <a:solidFill>
                  <a:schemeClr val="tx1"/>
                </a:solidFill>
                <a:effectLst/>
                <a:latin typeface="+mn-lt"/>
                <a:ea typeface="Times New Roman" panose="02020603050405020304" pitchFamily="18" charset="0"/>
                <a:cs typeface="Arial" panose="020B0604020202020204" pitchFamily="34" charset="0"/>
              </a:rPr>
              <a:t>Quadro Sinottico delle Componenti nel CPB</a:t>
            </a:r>
            <a:endParaRPr lang="it-IT"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6668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95B91-A32D-8993-4440-30E0C0250E34}"/>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9BDF074B-734C-AB79-3FE6-856EFCC0498C}"/>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7ECC7F6A-02ED-20BD-7648-4686E51C569F}"/>
              </a:ext>
            </a:extLst>
          </p:cNvPr>
          <p:cNvSpPr txBox="1"/>
          <p:nvPr/>
        </p:nvSpPr>
        <p:spPr>
          <a:xfrm>
            <a:off x="838200" y="2259449"/>
            <a:ext cx="10515600" cy="2339102"/>
          </a:xfrm>
          <a:prstGeom prst="rect">
            <a:avLst/>
          </a:prstGeom>
          <a:noFill/>
        </p:spPr>
        <p:txBody>
          <a:bodyPr wrap="square">
            <a:spAutoFit/>
          </a:bodyPr>
          <a:lstStyle/>
          <a:p>
            <a:r>
              <a:rPr lang="it-IT" sz="2400" b="1" dirty="0">
                <a:solidFill>
                  <a:schemeClr val="bg2">
                    <a:lumMod val="25000"/>
                  </a:schemeClr>
                </a:solidFill>
              </a:rPr>
              <a:t>Calcolo degli acconti, differenze tra i nuovi aderenti e </a:t>
            </a:r>
            <a:r>
              <a:rPr lang="it-IT" sz="2400" b="1" dirty="0" err="1">
                <a:solidFill>
                  <a:schemeClr val="bg2">
                    <a:lumMod val="25000"/>
                  </a:schemeClr>
                </a:solidFill>
              </a:rPr>
              <a:t>e</a:t>
            </a:r>
            <a:r>
              <a:rPr lang="it-IT" sz="2400" b="1" dirty="0">
                <a:solidFill>
                  <a:schemeClr val="bg2">
                    <a:lumMod val="25000"/>
                  </a:schemeClr>
                </a:solidFill>
              </a:rPr>
              <a:t> chi rinnova il patto precedente. Analizza il trattamento figurativo delle plusvalenze</a:t>
            </a:r>
          </a:p>
          <a:p>
            <a:endParaRPr lang="it-IT" dirty="0">
              <a:solidFill>
                <a:schemeClr val="bg2">
                  <a:lumMod val="25000"/>
                </a:schemeClr>
              </a:solidFill>
            </a:endParaRPr>
          </a:p>
          <a:p>
            <a:r>
              <a:rPr lang="it-IT" sz="2000" dirty="0">
                <a:solidFill>
                  <a:schemeClr val="bg2">
                    <a:lumMod val="25000"/>
                  </a:schemeClr>
                </a:solidFill>
              </a:rPr>
              <a:t>La gestione degli </a:t>
            </a:r>
            <a:r>
              <a:rPr lang="it-IT" sz="2000" b="1" dirty="0">
                <a:solidFill>
                  <a:schemeClr val="bg2">
                    <a:lumMod val="25000"/>
                  </a:schemeClr>
                </a:solidFill>
              </a:rPr>
              <a:t>acconti di imposta (IRPEF/IRES e IRAP)</a:t>
            </a:r>
            <a:r>
              <a:rPr lang="it-IT" sz="2000" dirty="0">
                <a:solidFill>
                  <a:schemeClr val="bg2">
                    <a:lumMod val="25000"/>
                  </a:schemeClr>
                </a:solidFill>
              </a:rPr>
              <a:t> nel Concordato Preventivo Biennale (CPB) è regolata dall'</a:t>
            </a:r>
            <a:r>
              <a:rPr lang="it-IT" sz="2000" b="1" dirty="0">
                <a:solidFill>
                  <a:schemeClr val="bg2">
                    <a:lumMod val="25000"/>
                  </a:schemeClr>
                </a:solidFill>
              </a:rPr>
              <a:t>art. 20 del </a:t>
            </a:r>
            <a:r>
              <a:rPr lang="it-IT" sz="2000" b="1" dirty="0" err="1">
                <a:solidFill>
                  <a:schemeClr val="bg2">
                    <a:lumMod val="25000"/>
                  </a:schemeClr>
                </a:solidFill>
              </a:rPr>
              <a:t>D.Lgs.</a:t>
            </a:r>
            <a:r>
              <a:rPr lang="it-IT" sz="2000" b="1" dirty="0">
                <a:solidFill>
                  <a:schemeClr val="bg2">
                    <a:lumMod val="25000"/>
                  </a:schemeClr>
                </a:solidFill>
              </a:rPr>
              <a:t> 13/2024</a:t>
            </a:r>
            <a:r>
              <a:rPr lang="it-IT" sz="2000" dirty="0">
                <a:solidFill>
                  <a:schemeClr val="bg2">
                    <a:lumMod val="25000"/>
                  </a:schemeClr>
                </a:solidFill>
              </a:rPr>
              <a:t>. La norma stabilisce regole differenti a seconda che si tratti del primo anno di adesione o di un rinnovo, introducendo criteri specifici per la gestione delle </a:t>
            </a:r>
            <a:r>
              <a:rPr lang="it-IT" sz="2000" b="1" dirty="0">
                <a:solidFill>
                  <a:schemeClr val="bg2">
                    <a:lumMod val="25000"/>
                  </a:schemeClr>
                </a:solidFill>
              </a:rPr>
              <a:t>plusvalenze</a:t>
            </a:r>
            <a:r>
              <a:rPr lang="it-IT" sz="2000" dirty="0">
                <a:solidFill>
                  <a:schemeClr val="bg2">
                    <a:lumMod val="25000"/>
                  </a:schemeClr>
                </a:solidFill>
              </a:rPr>
              <a:t> (variabili non concordabili). </a:t>
            </a:r>
          </a:p>
        </p:txBody>
      </p:sp>
    </p:spTree>
    <p:extLst>
      <p:ext uri="{BB962C8B-B14F-4D97-AF65-F5344CB8AC3E}">
        <p14:creationId xmlns:p14="http://schemas.microsoft.com/office/powerpoint/2010/main" val="41984183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A013F-9AF9-2A70-ACFB-427331B06ABB}"/>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FC2C876D-64AC-623E-86C3-CC0C2A86B2E2}"/>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0875A17C-592B-F2AC-C600-CCE0D5089150}"/>
              </a:ext>
            </a:extLst>
          </p:cNvPr>
          <p:cNvSpPr txBox="1"/>
          <p:nvPr/>
        </p:nvSpPr>
        <p:spPr>
          <a:xfrm>
            <a:off x="612648" y="1903829"/>
            <a:ext cx="11457432" cy="4893647"/>
          </a:xfrm>
          <a:prstGeom prst="rect">
            <a:avLst/>
          </a:prstGeom>
          <a:noFill/>
        </p:spPr>
        <p:txBody>
          <a:bodyPr wrap="square">
            <a:spAutoFit/>
          </a:bodyPr>
          <a:lstStyle/>
          <a:p>
            <a:pPr marL="457200" indent="-457200">
              <a:buAutoNum type="arabicPeriod"/>
            </a:pPr>
            <a:r>
              <a:rPr lang="it-IT" sz="2000" b="1" dirty="0">
                <a:solidFill>
                  <a:schemeClr val="bg2">
                    <a:lumMod val="25000"/>
                  </a:schemeClr>
                </a:solidFill>
              </a:rPr>
              <a:t>Calcolo degli Acconti: Nuovi Aderenti vs Rinnovi</a:t>
            </a:r>
          </a:p>
          <a:p>
            <a:endParaRPr lang="it-IT" sz="2000" dirty="0">
              <a:solidFill>
                <a:schemeClr val="bg2">
                  <a:lumMod val="25000"/>
                </a:schemeClr>
              </a:solidFill>
            </a:endParaRPr>
          </a:p>
          <a:p>
            <a:r>
              <a:rPr lang="it-IT" dirty="0">
                <a:solidFill>
                  <a:schemeClr val="bg2">
                    <a:lumMod val="25000"/>
                  </a:schemeClr>
                </a:solidFill>
              </a:rPr>
              <a:t>La differenza sostanziale risiede nella presenza o meno della </a:t>
            </a:r>
            <a:r>
              <a:rPr lang="it-IT" b="1" dirty="0">
                <a:solidFill>
                  <a:schemeClr val="bg2">
                    <a:lumMod val="25000"/>
                  </a:schemeClr>
                </a:solidFill>
              </a:rPr>
              <a:t>maggiorazione d'acconto</a:t>
            </a:r>
            <a:r>
              <a:rPr lang="it-IT" dirty="0">
                <a:solidFill>
                  <a:schemeClr val="bg2">
                    <a:lumMod val="25000"/>
                  </a:schemeClr>
                </a:solidFill>
              </a:rPr>
              <a:t> e nella definizione della </a:t>
            </a:r>
            <a:r>
              <a:rPr lang="it-IT" b="1" dirty="0">
                <a:solidFill>
                  <a:schemeClr val="bg2">
                    <a:lumMod val="25000"/>
                  </a:schemeClr>
                </a:solidFill>
              </a:rPr>
              <a:t>base di calcolo con il metodo storico</a:t>
            </a:r>
            <a:r>
              <a:rPr lang="it-IT" dirty="0">
                <a:solidFill>
                  <a:schemeClr val="bg2">
                    <a:lumMod val="25000"/>
                  </a:schemeClr>
                </a:solidFill>
              </a:rPr>
              <a:t>.</a:t>
            </a:r>
          </a:p>
          <a:p>
            <a:r>
              <a:rPr lang="it-IT" b="1" dirty="0">
                <a:solidFill>
                  <a:schemeClr val="bg2">
                    <a:lumMod val="25000"/>
                  </a:schemeClr>
                </a:solidFill>
              </a:rPr>
              <a:t>A. Nuovi Aderenti (Primo Anno del Biennio)</a:t>
            </a:r>
            <a:endParaRPr lang="it-IT" dirty="0">
              <a:solidFill>
                <a:schemeClr val="bg2">
                  <a:lumMod val="25000"/>
                </a:schemeClr>
              </a:solidFill>
            </a:endParaRPr>
          </a:p>
          <a:p>
            <a:r>
              <a:rPr lang="it-IT" dirty="0">
                <a:solidFill>
                  <a:schemeClr val="bg2">
                    <a:lumMod val="25000"/>
                  </a:schemeClr>
                </a:solidFill>
              </a:rPr>
              <a:t>Quando un contribuente aderisce per la prima volta al CPB (o riaderisce dopo un periodo di interruzione), deve determinare gli acconti secondo due modalità operative:</a:t>
            </a:r>
          </a:p>
          <a:p>
            <a:pPr lvl="0"/>
            <a:r>
              <a:rPr lang="it-IT" b="1" dirty="0">
                <a:solidFill>
                  <a:schemeClr val="bg2">
                    <a:lumMod val="25000"/>
                  </a:schemeClr>
                </a:solidFill>
              </a:rPr>
              <a:t>Metodo Previsionale:</a:t>
            </a:r>
            <a:r>
              <a:rPr lang="it-IT" dirty="0">
                <a:solidFill>
                  <a:schemeClr val="bg2">
                    <a:lumMod val="25000"/>
                  </a:schemeClr>
                </a:solidFill>
              </a:rPr>
              <a:t> Gli acconti sono commisurati direttamente sui redditi e sul valore della produzione netta </a:t>
            </a:r>
            <a:r>
              <a:rPr lang="it-IT" b="1" dirty="0">
                <a:solidFill>
                  <a:schemeClr val="bg2">
                    <a:lumMod val="25000"/>
                  </a:schemeClr>
                </a:solidFill>
              </a:rPr>
              <a:t>concordati per l'anno in corso</a:t>
            </a:r>
            <a:r>
              <a:rPr lang="it-IT" dirty="0">
                <a:solidFill>
                  <a:schemeClr val="bg2">
                    <a:lumMod val="25000"/>
                  </a:schemeClr>
                </a:solidFill>
              </a:rPr>
              <a:t>. </a:t>
            </a:r>
          </a:p>
          <a:p>
            <a:pPr lvl="0"/>
            <a:r>
              <a:rPr lang="it-IT" b="1" dirty="0">
                <a:solidFill>
                  <a:schemeClr val="bg2">
                    <a:lumMod val="25000"/>
                  </a:schemeClr>
                </a:solidFill>
              </a:rPr>
              <a:t>Metodo Storico + Maggiorazione (Regola Ordinaria per il 1° Anno):</a:t>
            </a:r>
            <a:endParaRPr lang="it-IT" dirty="0">
              <a:solidFill>
                <a:schemeClr val="bg2">
                  <a:lumMod val="25000"/>
                </a:schemeClr>
              </a:solidFill>
            </a:endParaRPr>
          </a:p>
          <a:p>
            <a:pPr lvl="1"/>
            <a:r>
              <a:rPr lang="it-IT" b="1" dirty="0">
                <a:solidFill>
                  <a:schemeClr val="bg2">
                    <a:lumMod val="25000"/>
                  </a:schemeClr>
                </a:solidFill>
              </a:rPr>
              <a:t>Base Ordinaria:</a:t>
            </a:r>
            <a:r>
              <a:rPr lang="it-IT" dirty="0">
                <a:solidFill>
                  <a:schemeClr val="bg2">
                    <a:lumMod val="25000"/>
                  </a:schemeClr>
                </a:solidFill>
              </a:rPr>
              <a:t> La prima e la seconda rata d'acconto si calcolano applicando le regole e le aliquote ordinarie sul reddito/VPB dell'anno precedente (depurato dalle componenti straordinarie).</a:t>
            </a:r>
          </a:p>
          <a:p>
            <a:pPr lvl="1"/>
            <a:r>
              <a:rPr lang="it-IT" b="1" dirty="0">
                <a:solidFill>
                  <a:schemeClr val="bg2">
                    <a:lumMod val="25000"/>
                  </a:schemeClr>
                </a:solidFill>
              </a:rPr>
              <a:t>Maggiorazione della Seconda Rata:</a:t>
            </a:r>
            <a:r>
              <a:rPr lang="it-IT" dirty="0">
                <a:solidFill>
                  <a:schemeClr val="bg2">
                    <a:lumMod val="25000"/>
                  </a:schemeClr>
                </a:solidFill>
              </a:rPr>
              <a:t> In sede di secondo acconto (entro il 30 novembre), si applica una </a:t>
            </a:r>
            <a:r>
              <a:rPr lang="it-IT" b="1" dirty="0">
                <a:solidFill>
                  <a:schemeClr val="bg2">
                    <a:lumMod val="25000"/>
                  </a:schemeClr>
                </a:solidFill>
              </a:rPr>
              <a:t>maggiorazione a titolo di acconto</a:t>
            </a:r>
            <a:r>
              <a:rPr lang="it-IT" dirty="0">
                <a:solidFill>
                  <a:schemeClr val="bg2">
                    <a:lumMod val="25000"/>
                  </a:schemeClr>
                </a:solidFill>
              </a:rPr>
              <a:t> sulla differenza positiva tra il reddito concordato e il reddito storico rettificato dell'anno precedente: </a:t>
            </a:r>
          </a:p>
          <a:p>
            <a:pPr lvl="2"/>
            <a:r>
              <a:rPr lang="it-IT" b="1" dirty="0">
                <a:solidFill>
                  <a:schemeClr val="bg2">
                    <a:lumMod val="25000"/>
                  </a:schemeClr>
                </a:solidFill>
              </a:rPr>
              <a:t>10%</a:t>
            </a:r>
            <a:r>
              <a:rPr lang="it-IT" dirty="0">
                <a:solidFill>
                  <a:schemeClr val="bg2">
                    <a:lumMod val="25000"/>
                  </a:schemeClr>
                </a:solidFill>
              </a:rPr>
              <a:t> sulla differenza di reddito imponibile ai fini IRPEF/IRES; </a:t>
            </a:r>
          </a:p>
          <a:p>
            <a:pPr lvl="2"/>
            <a:r>
              <a:rPr lang="it-IT" b="1" dirty="0">
                <a:solidFill>
                  <a:schemeClr val="bg2">
                    <a:lumMod val="25000"/>
                  </a:schemeClr>
                </a:solidFill>
              </a:rPr>
              <a:t>3%</a:t>
            </a:r>
            <a:r>
              <a:rPr lang="it-IT" dirty="0">
                <a:solidFill>
                  <a:schemeClr val="bg2">
                    <a:lumMod val="25000"/>
                  </a:schemeClr>
                </a:solidFill>
              </a:rPr>
              <a:t> sulla differenza di valore della produzione netta ai fini IRAP. </a:t>
            </a:r>
          </a:p>
          <a:p>
            <a:endParaRPr lang="it-IT" sz="2000" dirty="0">
              <a:solidFill>
                <a:schemeClr val="bg2">
                  <a:lumMod val="25000"/>
                </a:schemeClr>
              </a:solidFill>
            </a:endParaRPr>
          </a:p>
        </p:txBody>
      </p:sp>
    </p:spTree>
    <p:extLst>
      <p:ext uri="{BB962C8B-B14F-4D97-AF65-F5344CB8AC3E}">
        <p14:creationId xmlns:p14="http://schemas.microsoft.com/office/powerpoint/2010/main" val="1464109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DD1A2-CCB4-4C35-B387-4B1DD72FF525}"/>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C714E95C-8105-7D76-DE98-2262145AA261}"/>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F25DFB33-A707-41DF-0B86-044C58AEEA49}"/>
              </a:ext>
            </a:extLst>
          </p:cNvPr>
          <p:cNvSpPr txBox="1"/>
          <p:nvPr/>
        </p:nvSpPr>
        <p:spPr>
          <a:xfrm>
            <a:off x="612648" y="1903829"/>
            <a:ext cx="11457432" cy="3170099"/>
          </a:xfrm>
          <a:prstGeom prst="rect">
            <a:avLst/>
          </a:prstGeom>
          <a:noFill/>
        </p:spPr>
        <p:txBody>
          <a:bodyPr wrap="square">
            <a:spAutoFit/>
          </a:bodyPr>
          <a:lstStyle/>
          <a:p>
            <a:r>
              <a:rPr lang="it-IT" sz="2000" b="1" dirty="0">
                <a:solidFill>
                  <a:schemeClr val="bg2">
                    <a:lumMod val="25000"/>
                  </a:schemeClr>
                </a:solidFill>
              </a:rPr>
              <a:t>B. Chi Rinnova o Prosegue il Patto (Secondo Anno o Nuovo Biennio Consecutivo)</a:t>
            </a:r>
          </a:p>
          <a:p>
            <a:endParaRPr lang="it-IT" sz="2000" dirty="0">
              <a:solidFill>
                <a:schemeClr val="bg2">
                  <a:lumMod val="25000"/>
                </a:schemeClr>
              </a:solidFill>
            </a:endParaRPr>
          </a:p>
          <a:p>
            <a:r>
              <a:rPr lang="it-IT" sz="2000" dirty="0">
                <a:solidFill>
                  <a:schemeClr val="bg2">
                    <a:lumMod val="25000"/>
                  </a:schemeClr>
                </a:solidFill>
              </a:rPr>
              <a:t>Per chi è già all'interno della vigenza del CPB (es. secondo anno del biennio) o </a:t>
            </a:r>
            <a:r>
              <a:rPr lang="it-IT" sz="2000" b="1" dirty="0">
                <a:solidFill>
                  <a:schemeClr val="bg2">
                    <a:lumMod val="25000"/>
                  </a:schemeClr>
                </a:solidFill>
              </a:rPr>
              <a:t>rinnova in continuità</a:t>
            </a:r>
            <a:r>
              <a:rPr lang="it-IT" sz="2000" dirty="0">
                <a:solidFill>
                  <a:schemeClr val="bg2">
                    <a:lumMod val="25000"/>
                  </a:schemeClr>
                </a:solidFill>
              </a:rPr>
              <a:t> per il biennio successivo: </a:t>
            </a:r>
          </a:p>
          <a:p>
            <a:pPr lvl="0"/>
            <a:r>
              <a:rPr lang="it-IT" sz="2000" b="1" dirty="0">
                <a:solidFill>
                  <a:schemeClr val="bg2">
                    <a:lumMod val="25000"/>
                  </a:schemeClr>
                </a:solidFill>
              </a:rPr>
              <a:t>Abolizione della Maggiorazione:</a:t>
            </a:r>
            <a:r>
              <a:rPr lang="it-IT" sz="2000" dirty="0">
                <a:solidFill>
                  <a:schemeClr val="bg2">
                    <a:lumMod val="25000"/>
                  </a:schemeClr>
                </a:solidFill>
              </a:rPr>
              <a:t> </a:t>
            </a:r>
            <a:r>
              <a:rPr lang="it-IT" sz="2000" b="1" dirty="0">
                <a:solidFill>
                  <a:schemeClr val="bg2">
                    <a:lumMod val="25000"/>
                  </a:schemeClr>
                </a:solidFill>
              </a:rPr>
              <a:t>Non è dovuta la maggiorazione del 10% (IRPEF/IRES) e del 3% (IRAP)</a:t>
            </a:r>
            <a:r>
              <a:rPr lang="it-IT" sz="2000" dirty="0">
                <a:solidFill>
                  <a:schemeClr val="bg2">
                    <a:lumMod val="25000"/>
                  </a:schemeClr>
                </a:solidFill>
              </a:rPr>
              <a:t>. La maggiorazione si applica unicamente all'ingresso del primo biennio assoluto. </a:t>
            </a:r>
          </a:p>
          <a:p>
            <a:pPr lvl="0"/>
            <a:r>
              <a:rPr lang="it-IT" sz="2000" b="1" dirty="0">
                <a:solidFill>
                  <a:schemeClr val="bg2">
                    <a:lumMod val="25000"/>
                  </a:schemeClr>
                </a:solidFill>
              </a:rPr>
              <a:t>Metodo Storico:</a:t>
            </a:r>
            <a:r>
              <a:rPr lang="it-IT" sz="2000" dirty="0">
                <a:solidFill>
                  <a:schemeClr val="bg2">
                    <a:lumMod val="25000"/>
                  </a:schemeClr>
                </a:solidFill>
              </a:rPr>
              <a:t> La base impositiva dell'anno precedente da prendere a riferimento è rappresentata dal </a:t>
            </a:r>
            <a:r>
              <a:rPr lang="it-IT" sz="2000" b="1" dirty="0">
                <a:solidFill>
                  <a:schemeClr val="bg2">
                    <a:lumMod val="25000"/>
                  </a:schemeClr>
                </a:solidFill>
              </a:rPr>
              <a:t>reddito concordato dell'anno prima</a:t>
            </a:r>
            <a:r>
              <a:rPr lang="it-IT" sz="2000" dirty="0">
                <a:solidFill>
                  <a:schemeClr val="bg2">
                    <a:lumMod val="25000"/>
                  </a:schemeClr>
                </a:solidFill>
              </a:rPr>
              <a:t> (e non dal reddito effettivo, se inferiore).</a:t>
            </a:r>
          </a:p>
          <a:p>
            <a:pPr lvl="0"/>
            <a:r>
              <a:rPr lang="it-IT" sz="2000" b="1" dirty="0">
                <a:solidFill>
                  <a:schemeClr val="bg2">
                    <a:lumMod val="25000"/>
                  </a:schemeClr>
                </a:solidFill>
              </a:rPr>
              <a:t>Metodo Previsionale:</a:t>
            </a:r>
            <a:r>
              <a:rPr lang="it-IT" sz="2000" dirty="0">
                <a:solidFill>
                  <a:schemeClr val="bg2">
                    <a:lumMod val="25000"/>
                  </a:schemeClr>
                </a:solidFill>
              </a:rPr>
              <a:t> Si calcola sulla base della nuova proposta di reddito concordata per l'anno di riferimento. </a:t>
            </a:r>
          </a:p>
          <a:p>
            <a:endParaRPr lang="it-IT" sz="2000" dirty="0">
              <a:solidFill>
                <a:schemeClr val="bg2">
                  <a:lumMod val="25000"/>
                </a:schemeClr>
              </a:solidFill>
            </a:endParaRPr>
          </a:p>
        </p:txBody>
      </p:sp>
    </p:spTree>
    <p:extLst>
      <p:ext uri="{BB962C8B-B14F-4D97-AF65-F5344CB8AC3E}">
        <p14:creationId xmlns:p14="http://schemas.microsoft.com/office/powerpoint/2010/main" val="36381726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E6FE2-C459-DFEB-7C6F-D6C0EB01EEB3}"/>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00C8A35A-BA5C-C24A-1635-8EDB1E68AE0C}"/>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6" name="CasellaDiTesto 5">
            <a:extLst>
              <a:ext uri="{FF2B5EF4-FFF2-40B4-BE49-F238E27FC236}">
                <a16:creationId xmlns:a16="http://schemas.microsoft.com/office/drawing/2014/main" id="{773C6E12-2CB6-36A0-3580-56FD81EC89E3}"/>
              </a:ext>
            </a:extLst>
          </p:cNvPr>
          <p:cNvSpPr txBox="1"/>
          <p:nvPr/>
        </p:nvSpPr>
        <p:spPr>
          <a:xfrm>
            <a:off x="612648" y="1903829"/>
            <a:ext cx="11457432" cy="4093428"/>
          </a:xfrm>
          <a:prstGeom prst="rect">
            <a:avLst/>
          </a:prstGeom>
          <a:noFill/>
        </p:spPr>
        <p:txBody>
          <a:bodyPr wrap="square">
            <a:spAutoFit/>
          </a:bodyPr>
          <a:lstStyle/>
          <a:p>
            <a:r>
              <a:rPr lang="it-IT" sz="2400" b="1" dirty="0">
                <a:solidFill>
                  <a:schemeClr val="bg2">
                    <a:lumMod val="25000"/>
                  </a:schemeClr>
                </a:solidFill>
              </a:rPr>
              <a:t>2. Il Trattamento Figurativo delle Plusvalenze negli Acconti</a:t>
            </a:r>
          </a:p>
          <a:p>
            <a:endParaRPr lang="it-IT" sz="2400" dirty="0">
              <a:solidFill>
                <a:schemeClr val="bg2">
                  <a:lumMod val="25000"/>
                </a:schemeClr>
              </a:solidFill>
            </a:endParaRPr>
          </a:p>
          <a:p>
            <a:r>
              <a:rPr lang="it-IT" sz="2400" dirty="0">
                <a:solidFill>
                  <a:schemeClr val="bg2">
                    <a:lumMod val="25000"/>
                  </a:schemeClr>
                </a:solidFill>
              </a:rPr>
              <a:t>Ai sensi dell'art. 16 del </a:t>
            </a:r>
            <a:r>
              <a:rPr lang="it-IT" sz="2400" dirty="0" err="1">
                <a:solidFill>
                  <a:schemeClr val="bg2">
                    <a:lumMod val="25000"/>
                  </a:schemeClr>
                </a:solidFill>
              </a:rPr>
              <a:t>D.Lgs.</a:t>
            </a:r>
            <a:r>
              <a:rPr lang="it-IT" sz="2400" dirty="0">
                <a:solidFill>
                  <a:schemeClr val="bg2">
                    <a:lumMod val="25000"/>
                  </a:schemeClr>
                </a:solidFill>
              </a:rPr>
              <a:t> 13/2024, le </a:t>
            </a:r>
            <a:r>
              <a:rPr lang="it-IT" sz="2400" b="1" dirty="0">
                <a:solidFill>
                  <a:schemeClr val="bg2">
                    <a:lumMod val="25000"/>
                  </a:schemeClr>
                </a:solidFill>
              </a:rPr>
              <a:t>plusvalenze patrimoniali</a:t>
            </a:r>
            <a:r>
              <a:rPr lang="it-IT" sz="2400" dirty="0">
                <a:solidFill>
                  <a:schemeClr val="bg2">
                    <a:lumMod val="25000"/>
                  </a:schemeClr>
                </a:solidFill>
              </a:rPr>
              <a:t> (art. 86 TUIR) e le minusvalenze/sopravvenienze costituiscono </a:t>
            </a:r>
            <a:r>
              <a:rPr lang="it-IT" sz="2400" b="1" dirty="0">
                <a:solidFill>
                  <a:schemeClr val="bg2">
                    <a:lumMod val="25000"/>
                  </a:schemeClr>
                </a:solidFill>
              </a:rPr>
              <a:t>variabili non concordabili</a:t>
            </a:r>
            <a:r>
              <a:rPr lang="it-IT" sz="2400" dirty="0">
                <a:solidFill>
                  <a:schemeClr val="bg2">
                    <a:lumMod val="25000"/>
                  </a:schemeClr>
                </a:solidFill>
              </a:rPr>
              <a:t>. La loro gestione incide sul calcolo degli acconti in modo asimmetrico: </a:t>
            </a:r>
          </a:p>
          <a:p>
            <a:endParaRPr lang="it-IT" sz="2400" dirty="0">
              <a:solidFill>
                <a:schemeClr val="bg2">
                  <a:lumMod val="25000"/>
                </a:schemeClr>
              </a:solidFill>
            </a:endParaRPr>
          </a:p>
          <a:p>
            <a:r>
              <a:rPr lang="it-IT" sz="2400" b="1" dirty="0">
                <a:solidFill>
                  <a:schemeClr val="bg2">
                    <a:lumMod val="25000"/>
                  </a:schemeClr>
                </a:solidFill>
              </a:rPr>
              <a:t>A. Esclusione dal "Forfait" Concordato</a:t>
            </a:r>
            <a:endParaRPr lang="it-IT" sz="2400" dirty="0">
              <a:solidFill>
                <a:schemeClr val="bg2">
                  <a:lumMod val="25000"/>
                </a:schemeClr>
              </a:solidFill>
            </a:endParaRPr>
          </a:p>
          <a:p>
            <a:r>
              <a:rPr lang="it-IT" sz="2400" dirty="0">
                <a:solidFill>
                  <a:schemeClr val="bg2">
                    <a:lumMod val="25000"/>
                  </a:schemeClr>
                </a:solidFill>
              </a:rPr>
              <a:t>Le plusvalenze realizzate durante il biennio </a:t>
            </a:r>
            <a:r>
              <a:rPr lang="it-IT" sz="2400" b="1" dirty="0">
                <a:solidFill>
                  <a:schemeClr val="bg2">
                    <a:lumMod val="25000"/>
                  </a:schemeClr>
                </a:solidFill>
              </a:rPr>
              <a:t>non sono ricomprese nella proposta formulata dall'Agenzia delle Entrate</a:t>
            </a:r>
            <a:r>
              <a:rPr lang="it-IT" sz="2400" dirty="0">
                <a:solidFill>
                  <a:schemeClr val="bg2">
                    <a:lumMod val="25000"/>
                  </a:schemeClr>
                </a:solidFill>
              </a:rPr>
              <a:t>. Vanno sommate integralmente a consuntivo (in aumento) al reddito concordato per determinare il reddito complessivo effettivo da tassare. </a:t>
            </a:r>
          </a:p>
          <a:p>
            <a:endParaRPr lang="it-IT" sz="2000" dirty="0">
              <a:solidFill>
                <a:schemeClr val="bg2">
                  <a:lumMod val="25000"/>
                </a:schemeClr>
              </a:solidFill>
            </a:endParaRPr>
          </a:p>
        </p:txBody>
      </p:sp>
    </p:spTree>
    <p:extLst>
      <p:ext uri="{BB962C8B-B14F-4D97-AF65-F5344CB8AC3E}">
        <p14:creationId xmlns:p14="http://schemas.microsoft.com/office/powerpoint/2010/main" val="2393724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B7CE5-DB77-F5CA-9F78-0C5427C1C8D9}"/>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0D8BC307-CB98-4F17-74D1-A231E8F8712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BED4B4BD-3820-81F2-64C7-D0420DDEC823}"/>
                  </a:ext>
                </a:extLst>
              </p:cNvPr>
              <p:cNvSpPr txBox="1"/>
              <p:nvPr/>
            </p:nvSpPr>
            <p:spPr>
              <a:xfrm>
                <a:off x="612648" y="1903829"/>
                <a:ext cx="11457432" cy="4708981"/>
              </a:xfrm>
              <a:prstGeom prst="rect">
                <a:avLst/>
              </a:prstGeom>
              <a:noFill/>
            </p:spPr>
            <p:txBody>
              <a:bodyPr wrap="square">
                <a:spAutoFit/>
              </a:bodyPr>
              <a:lstStyle/>
              <a:p>
                <a:r>
                  <a:rPr lang="it-IT" sz="2000" b="1" dirty="0">
                    <a:solidFill>
                      <a:schemeClr val="bg2">
                        <a:lumMod val="25000"/>
                      </a:schemeClr>
                    </a:solidFill>
                  </a:rPr>
                  <a:t>B. Impatto sul Metodo Storico d'Acconto ("Effetto Integrale")</a:t>
                </a:r>
              </a:p>
              <a:p>
                <a:endParaRPr lang="it-IT" sz="2000" dirty="0">
                  <a:solidFill>
                    <a:schemeClr val="bg2">
                      <a:lumMod val="25000"/>
                    </a:schemeClr>
                  </a:solidFill>
                </a:endParaRPr>
              </a:p>
              <a:p>
                <a:r>
                  <a:rPr lang="it-IT" sz="2000" dirty="0">
                    <a:solidFill>
                      <a:schemeClr val="bg2">
                        <a:lumMod val="25000"/>
                      </a:schemeClr>
                    </a:solidFill>
                  </a:rPr>
                  <a:t>Qualora il contribuente in concordato scelga di calcolare gli acconti dell'anno successivo con il </a:t>
                </a:r>
                <a:r>
                  <a:rPr lang="it-IT" sz="2000" b="1" dirty="0">
                    <a:solidFill>
                      <a:schemeClr val="bg2">
                        <a:lumMod val="25000"/>
                      </a:schemeClr>
                    </a:solidFill>
                  </a:rPr>
                  <a:t>metodo storico</a:t>
                </a:r>
                <a:r>
                  <a:rPr lang="it-IT" sz="2000" dirty="0">
                    <a:solidFill>
                      <a:schemeClr val="bg2">
                        <a:lumMod val="25000"/>
                      </a:schemeClr>
                    </a:solidFill>
                  </a:rPr>
                  <a:t>, la presenza di plusvalenze realizzate nell'anno precedente genera un impatto figurativo specifico: </a:t>
                </a:r>
              </a:p>
              <a:p>
                <a:pPr lvl="0"/>
                <a:r>
                  <a:rPr lang="it-IT" sz="2000" b="1" dirty="0">
                    <a:solidFill>
                      <a:schemeClr val="bg2">
                        <a:lumMod val="25000"/>
                      </a:schemeClr>
                    </a:solidFill>
                  </a:rPr>
                  <a:t>Sommatoria Integrale della Plusvalenza:</a:t>
                </a:r>
                <a:r>
                  <a:rPr lang="it-IT" sz="2000" dirty="0">
                    <a:solidFill>
                      <a:schemeClr val="bg2">
                        <a:lumMod val="25000"/>
                      </a:schemeClr>
                    </a:solidFill>
                  </a:rPr>
                  <a:t> Ai fini della determinazione della base d'acconto dell'anno successivo, l'</a:t>
                </a:r>
                <a:r>
                  <a:rPr lang="it-IT" sz="2000" b="1" dirty="0">
                    <a:solidFill>
                      <a:schemeClr val="bg2">
                        <a:lumMod val="25000"/>
                      </a:schemeClr>
                    </a:solidFill>
                  </a:rPr>
                  <a:t>intera plusvalenza realizzata</a:t>
                </a:r>
                <a:r>
                  <a:rPr lang="it-IT" sz="2000" dirty="0">
                    <a:solidFill>
                      <a:schemeClr val="bg2">
                        <a:lumMod val="25000"/>
                      </a:schemeClr>
                    </a:solidFill>
                  </a:rPr>
                  <a:t> nell'anno di partenza va sommata al reddito concordato.</a:t>
                </a:r>
              </a:p>
              <a:p>
                <a:pPr lvl="0"/>
                <a:r>
                  <a:rPr lang="it-IT" sz="2000" b="1" dirty="0">
                    <a:solidFill>
                      <a:schemeClr val="bg2">
                        <a:lumMod val="25000"/>
                      </a:schemeClr>
                    </a:solidFill>
                  </a:rPr>
                  <a:t>Superamento della Rateizzazione TUIR ai soli fini dell'Acconto:</a:t>
                </a:r>
                <a:r>
                  <a:rPr lang="it-IT" sz="2000" dirty="0">
                    <a:solidFill>
                      <a:schemeClr val="bg2">
                        <a:lumMod val="25000"/>
                      </a:schemeClr>
                    </a:solidFill>
                  </a:rPr>
                  <a:t> Anche se ai fini del saldo il contribuente ha optato per la rateizzazione fiscale della plusvalenza in 5 anni (ex art. 86, c. 4 del TUIR), l'Agenzia delle Entrate ha chiarito che </a:t>
                </a:r>
                <a:r>
                  <a:rPr lang="it-IT" sz="2000" b="1" dirty="0">
                    <a:solidFill>
                      <a:schemeClr val="bg2">
                        <a:lumMod val="25000"/>
                      </a:schemeClr>
                    </a:solidFill>
                  </a:rPr>
                  <a:t>per ricalcolare la base dell'acconto storico si deve considerare l'ammontare totale della plusvalenza realizzata</a:t>
                </a:r>
                <a:r>
                  <a:rPr lang="it-IT" sz="2000" dirty="0">
                    <a:solidFill>
                      <a:schemeClr val="bg2">
                        <a:lumMod val="25000"/>
                      </a:schemeClr>
                    </a:solidFill>
                  </a:rPr>
                  <a:t> e non solo la quota di 1/5 imputata all'esercizio.</a:t>
                </a:r>
              </a:p>
              <a:p>
                <a:r>
                  <a:rPr lang="it-IT" sz="2000" b="1" dirty="0">
                    <a:solidFill>
                      <a:schemeClr val="bg2">
                        <a:lumMod val="25000"/>
                      </a:schemeClr>
                    </a:solidFill>
                  </a:rPr>
                  <a:t>Esempio Figurativo dell'Acconto Storico:</a:t>
                </a:r>
                <a:endParaRPr lang="it-IT" sz="2000" dirty="0">
                  <a:solidFill>
                    <a:schemeClr val="bg2">
                      <a:lumMod val="25000"/>
                    </a:schemeClr>
                  </a:solidFill>
                </a:endParaRPr>
              </a:p>
              <a:p>
                <a:pPr lvl="0"/>
                <a:r>
                  <a:rPr lang="it-IT" sz="2000" i="1" dirty="0">
                    <a:solidFill>
                      <a:schemeClr val="bg2">
                        <a:lumMod val="25000"/>
                      </a:schemeClr>
                    </a:solidFill>
                  </a:rPr>
                  <a:t>Reddito CPB concordato anno precedente: € 50.000</a:t>
                </a:r>
                <a:endParaRPr lang="it-IT" sz="2000" dirty="0">
                  <a:solidFill>
                    <a:schemeClr val="bg2">
                      <a:lumMod val="25000"/>
                    </a:schemeClr>
                  </a:solidFill>
                </a:endParaRPr>
              </a:p>
              <a:p>
                <a:pPr lvl="0"/>
                <a:r>
                  <a:rPr lang="it-IT" sz="2000" i="1" dirty="0">
                    <a:solidFill>
                      <a:schemeClr val="bg2">
                        <a:lumMod val="25000"/>
                      </a:schemeClr>
                    </a:solidFill>
                  </a:rPr>
                  <a:t>Plusvalenza totale realizzata nell'anno precedente (rateizzata in 5 anni per € 2.000/anno): € 10.000</a:t>
                </a:r>
                <a:endParaRPr lang="it-IT" sz="2000" dirty="0">
                  <a:solidFill>
                    <a:schemeClr val="bg2">
                      <a:lumMod val="25000"/>
                    </a:schemeClr>
                  </a:solidFill>
                </a:endParaRPr>
              </a:p>
              <a:p>
                <a:pPr lvl="0"/>
                <a:r>
                  <a:rPr lang="it-IT" sz="2000" b="1" dirty="0">
                    <a:solidFill>
                      <a:schemeClr val="bg2">
                        <a:lumMod val="25000"/>
                      </a:schemeClr>
                    </a:solidFill>
                  </a:rPr>
                  <a:t>Base Imponibile Storica per l'Acconto dell'Anno Successivo:</a:t>
                </a:r>
                <a:r>
                  <a:rPr lang="it-IT" sz="2000" i="1" dirty="0">
                    <a:solidFill>
                      <a:schemeClr val="bg2">
                        <a:lumMod val="25000"/>
                      </a:schemeClr>
                    </a:solidFill>
                  </a:rPr>
                  <a:t> </a:t>
                </a:r>
                <a14:m>
                  <m:oMath xmlns:m="http://schemas.openxmlformats.org/officeDocument/2006/math">
                    <m:r>
                      <a:rPr lang="it-IT" sz="2000" i="1">
                        <a:solidFill>
                          <a:schemeClr val="bg2">
                            <a:lumMod val="25000"/>
                          </a:schemeClr>
                        </a:solidFill>
                        <a:latin typeface="Cambria Math" panose="02040503050406030204" pitchFamily="18" charset="0"/>
                      </a:rPr>
                      <m:t>€50.000+€10.000</m:t>
                    </m:r>
                    <m:d>
                      <m:dPr>
                        <m:ctrlPr>
                          <a:rPr lang="it-IT" sz="2000" i="0">
                            <a:solidFill>
                              <a:schemeClr val="bg2">
                                <a:lumMod val="25000"/>
                              </a:schemeClr>
                            </a:solidFill>
                          </a:rPr>
                        </m:ctrlPr>
                      </m:dPr>
                      <m:e>
                        <m:r>
                          <m:rPr>
                            <m:nor/>
                          </m:rPr>
                          <a:rPr lang="it-IT" sz="2000" i="0">
                            <a:solidFill>
                              <a:schemeClr val="bg2">
                                <a:lumMod val="25000"/>
                              </a:schemeClr>
                            </a:solidFill>
                          </a:rPr>
                          <m:t>plusvalenza intera</m:t>
                        </m:r>
                      </m:e>
                    </m:d>
                    <m:r>
                      <a:rPr lang="it-IT" sz="2000" i="1">
                        <a:solidFill>
                          <a:schemeClr val="bg2">
                            <a:lumMod val="25000"/>
                          </a:schemeClr>
                        </a:solidFill>
                        <a:latin typeface="Cambria Math" panose="02040503050406030204" pitchFamily="18" charset="0"/>
                      </a:rPr>
                      <m:t>=</m:t>
                    </m:r>
                    <m:r>
                      <a:rPr lang="it-IT" sz="2000" b="1">
                        <a:solidFill>
                          <a:schemeClr val="bg2">
                            <a:lumMod val="25000"/>
                          </a:schemeClr>
                        </a:solidFill>
                        <a:latin typeface="Cambria Math" panose="02040503050406030204" pitchFamily="18" charset="0"/>
                      </a:rPr>
                      <m:t>€</m:t>
                    </m:r>
                    <m:r>
                      <a:rPr lang="it-IT" sz="2000" i="1">
                        <a:solidFill>
                          <a:schemeClr val="bg2">
                            <a:lumMod val="25000"/>
                          </a:schemeClr>
                        </a:solidFill>
                        <a:latin typeface="Cambria Math" panose="02040503050406030204" pitchFamily="18" charset="0"/>
                      </a:rPr>
                      <m:t> </m:t>
                    </m:r>
                    <m:r>
                      <a:rPr lang="it-IT" sz="2000" b="1">
                        <a:solidFill>
                          <a:schemeClr val="bg2">
                            <a:lumMod val="25000"/>
                          </a:schemeClr>
                        </a:solidFill>
                        <a:latin typeface="Cambria Math" panose="02040503050406030204" pitchFamily="18" charset="0"/>
                      </a:rPr>
                      <m:t>𝟔𝟎</m:t>
                    </m:r>
                    <m:r>
                      <a:rPr lang="it-IT" sz="2000" b="1">
                        <a:solidFill>
                          <a:schemeClr val="bg2">
                            <a:lumMod val="25000"/>
                          </a:schemeClr>
                        </a:solidFill>
                        <a:latin typeface="Cambria Math" panose="02040503050406030204" pitchFamily="18" charset="0"/>
                      </a:rPr>
                      <m:t>.</m:t>
                    </m:r>
                    <m:r>
                      <a:rPr lang="it-IT" sz="2000" b="1">
                        <a:solidFill>
                          <a:schemeClr val="bg2">
                            <a:lumMod val="25000"/>
                          </a:schemeClr>
                        </a:solidFill>
                        <a:latin typeface="Cambria Math" panose="02040503050406030204" pitchFamily="18" charset="0"/>
                      </a:rPr>
                      <m:t>𝟎𝟎𝟎</m:t>
                    </m:r>
                  </m:oMath>
                </a14:m>
                <a:r>
                  <a:rPr lang="it-IT" sz="2000" i="1" dirty="0">
                    <a:solidFill>
                      <a:schemeClr val="bg2">
                        <a:lumMod val="25000"/>
                      </a:schemeClr>
                    </a:solidFill>
                  </a:rPr>
                  <a:t>.</a:t>
                </a:r>
                <a:endParaRPr lang="it-IT" sz="2000" dirty="0">
                  <a:solidFill>
                    <a:schemeClr val="bg2">
                      <a:lumMod val="25000"/>
                    </a:schemeClr>
                  </a:solidFill>
                </a:endParaRPr>
              </a:p>
              <a:p>
                <a:endParaRPr lang="it-IT" sz="2000" dirty="0">
                  <a:solidFill>
                    <a:schemeClr val="bg2">
                      <a:lumMod val="25000"/>
                    </a:schemeClr>
                  </a:solidFill>
                </a:endParaRPr>
              </a:p>
            </p:txBody>
          </p:sp>
        </mc:Choice>
        <mc:Fallback xmlns="">
          <p:sp>
            <p:nvSpPr>
              <p:cNvPr id="6" name="CasellaDiTesto 5">
                <a:extLst>
                  <a:ext uri="{FF2B5EF4-FFF2-40B4-BE49-F238E27FC236}">
                    <a16:creationId xmlns:a16="http://schemas.microsoft.com/office/drawing/2014/main" id="{BED4B4BD-3820-81F2-64C7-D0420DDEC823}"/>
                  </a:ext>
                </a:extLst>
              </p:cNvPr>
              <p:cNvSpPr txBox="1">
                <a:spLocks noRot="1" noChangeAspect="1" noMove="1" noResize="1" noEditPoints="1" noAdjustHandles="1" noChangeArrowheads="1" noChangeShapeType="1" noTextEdit="1"/>
              </p:cNvSpPr>
              <p:nvPr/>
            </p:nvSpPr>
            <p:spPr>
              <a:xfrm>
                <a:off x="612648" y="1903829"/>
                <a:ext cx="11457432" cy="4708981"/>
              </a:xfrm>
              <a:prstGeom prst="rect">
                <a:avLst/>
              </a:prstGeom>
              <a:blipFill>
                <a:blip r:embed="rId2"/>
                <a:stretch>
                  <a:fillRect l="-585" t="-647" r="-798"/>
                </a:stretch>
              </a:blipFill>
            </p:spPr>
            <p:txBody>
              <a:bodyPr/>
              <a:lstStyle/>
              <a:p>
                <a:r>
                  <a:rPr lang="it-IT">
                    <a:noFill/>
                  </a:rPr>
                  <a:t> </a:t>
                </a:r>
              </a:p>
            </p:txBody>
          </p:sp>
        </mc:Fallback>
      </mc:AlternateContent>
    </p:spTree>
    <p:extLst>
      <p:ext uri="{BB962C8B-B14F-4D97-AF65-F5344CB8AC3E}">
        <p14:creationId xmlns:p14="http://schemas.microsoft.com/office/powerpoint/2010/main" val="4225449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E4E3A-841C-46A1-695C-86B636B1EEA3}"/>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951CC617-E8AE-3198-9EEE-B9EF9F54EECC}"/>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graphicFrame>
        <p:nvGraphicFramePr>
          <p:cNvPr id="2" name="Tabella 1">
            <a:extLst>
              <a:ext uri="{FF2B5EF4-FFF2-40B4-BE49-F238E27FC236}">
                <a16:creationId xmlns:a16="http://schemas.microsoft.com/office/drawing/2014/main" id="{FE70A32C-44F1-8862-970C-C54FF4D55EFA}"/>
              </a:ext>
            </a:extLst>
          </p:cNvPr>
          <p:cNvGraphicFramePr>
            <a:graphicFrameLocks noGrp="1"/>
          </p:cNvGraphicFramePr>
          <p:nvPr>
            <p:extLst>
              <p:ext uri="{D42A27DB-BD31-4B8C-83A1-F6EECF244321}">
                <p14:modId xmlns:p14="http://schemas.microsoft.com/office/powerpoint/2010/main" val="3432107264"/>
              </p:ext>
            </p:extLst>
          </p:nvPr>
        </p:nvGraphicFramePr>
        <p:xfrm>
          <a:off x="939673" y="2439752"/>
          <a:ext cx="10545191" cy="3787310"/>
        </p:xfrm>
        <a:graphic>
          <a:graphicData uri="http://schemas.openxmlformats.org/drawingml/2006/table">
            <a:tbl>
              <a:tblPr firstRow="1" firstCol="1" bandRow="1">
                <a:tableStyleId>{5C22544A-7EE6-4342-B048-85BDC9FD1C3A}</a:tableStyleId>
              </a:tblPr>
              <a:tblGrid>
                <a:gridCol w="2279627">
                  <a:extLst>
                    <a:ext uri="{9D8B030D-6E8A-4147-A177-3AD203B41FA5}">
                      <a16:colId xmlns:a16="http://schemas.microsoft.com/office/drawing/2014/main" val="1014589385"/>
                    </a:ext>
                  </a:extLst>
                </a:gridCol>
                <a:gridCol w="2294955">
                  <a:extLst>
                    <a:ext uri="{9D8B030D-6E8A-4147-A177-3AD203B41FA5}">
                      <a16:colId xmlns:a16="http://schemas.microsoft.com/office/drawing/2014/main" val="1420362397"/>
                    </a:ext>
                  </a:extLst>
                </a:gridCol>
                <a:gridCol w="2605914">
                  <a:extLst>
                    <a:ext uri="{9D8B030D-6E8A-4147-A177-3AD203B41FA5}">
                      <a16:colId xmlns:a16="http://schemas.microsoft.com/office/drawing/2014/main" val="3568793406"/>
                    </a:ext>
                  </a:extLst>
                </a:gridCol>
                <a:gridCol w="3364695">
                  <a:extLst>
                    <a:ext uri="{9D8B030D-6E8A-4147-A177-3AD203B41FA5}">
                      <a16:colId xmlns:a16="http://schemas.microsoft.com/office/drawing/2014/main" val="979007111"/>
                    </a:ext>
                  </a:extLst>
                </a:gridCol>
              </a:tblGrid>
              <a:tr h="907739">
                <a:tc>
                  <a:txBody>
                    <a:bodyPr/>
                    <a:lstStyle/>
                    <a:p>
                      <a:pPr algn="ctr">
                        <a:lnSpc>
                          <a:spcPct val="136364"/>
                        </a:lnSpc>
                        <a:spcAft>
                          <a:spcPts val="800"/>
                        </a:spcAft>
                        <a:buNone/>
                      </a:pPr>
                      <a:r>
                        <a:rPr lang="it-IT" sz="1600" kern="0">
                          <a:effectLst/>
                        </a:rPr>
                        <a:t>Fattispecie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tc>
                  <a:txBody>
                    <a:bodyPr/>
                    <a:lstStyle/>
                    <a:p>
                      <a:pPr algn="ctr">
                        <a:lnSpc>
                          <a:spcPct val="136364"/>
                        </a:lnSpc>
                        <a:spcAft>
                          <a:spcPts val="800"/>
                        </a:spcAft>
                        <a:buNone/>
                      </a:pPr>
                      <a:r>
                        <a:rPr lang="it-IT" sz="1600" kern="0">
                          <a:effectLst/>
                        </a:rPr>
                        <a:t>Maggiorazione Acconto (10% / 3%)</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tc>
                  <a:txBody>
                    <a:bodyPr/>
                    <a:lstStyle/>
                    <a:p>
                      <a:pPr algn="ctr">
                        <a:lnSpc>
                          <a:spcPct val="136364"/>
                        </a:lnSpc>
                        <a:spcAft>
                          <a:spcPts val="800"/>
                        </a:spcAft>
                        <a:buNone/>
                      </a:pPr>
                      <a:r>
                        <a:rPr lang="it-IT" sz="1600" kern="0">
                          <a:effectLst/>
                        </a:rPr>
                        <a:t>Base Storica di Riferimento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tc>
                  <a:txBody>
                    <a:bodyPr/>
                    <a:lstStyle/>
                    <a:p>
                      <a:pPr algn="ctr">
                        <a:lnSpc>
                          <a:spcPct val="136364"/>
                        </a:lnSpc>
                        <a:spcAft>
                          <a:spcPts val="800"/>
                        </a:spcAft>
                        <a:buNone/>
                      </a:pPr>
                      <a:r>
                        <a:rPr lang="it-IT" sz="1600" kern="0" dirty="0">
                          <a:effectLst/>
                        </a:rPr>
                        <a:t>Trattamento Plusvalenze nel Ricalcolo Storico</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14300" marB="152400"/>
                </a:tc>
                <a:extLst>
                  <a:ext uri="{0D108BD9-81ED-4DB2-BD59-A6C34878D82A}">
                    <a16:rowId xmlns:a16="http://schemas.microsoft.com/office/drawing/2014/main" val="3949627991"/>
                  </a:ext>
                </a:extLst>
              </a:tr>
              <a:tr h="959857">
                <a:tc>
                  <a:txBody>
                    <a:bodyPr/>
                    <a:lstStyle/>
                    <a:p>
                      <a:pPr>
                        <a:lnSpc>
                          <a:spcPct val="136364"/>
                        </a:lnSpc>
                        <a:spcAft>
                          <a:spcPts val="800"/>
                        </a:spcAft>
                        <a:buNone/>
                      </a:pPr>
                      <a:r>
                        <a:rPr lang="it-IT" sz="1600" kern="0">
                          <a:effectLst/>
                        </a:rPr>
                        <a:t>Nuova Adesione al CPB</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Sì (applicata sulla 2ª rata d'acconto)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Reddito storico reale anno precedente (rettificato)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Plusvalenza reale inserita nella base di confronto del delta</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912793421"/>
                  </a:ext>
                </a:extLst>
              </a:tr>
              <a:tr h="959857">
                <a:tc>
                  <a:txBody>
                    <a:bodyPr/>
                    <a:lstStyle/>
                    <a:p>
                      <a:pPr>
                        <a:lnSpc>
                          <a:spcPct val="136364"/>
                        </a:lnSpc>
                        <a:spcAft>
                          <a:spcPts val="800"/>
                        </a:spcAft>
                        <a:buNone/>
                      </a:pPr>
                      <a:r>
                        <a:rPr lang="it-IT" sz="1600" kern="0">
                          <a:effectLst/>
                        </a:rPr>
                        <a:t>Rinnovo in Continuità</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No (maggiorazione azzerata)</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Reddito concordato anno precedente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Plusvalenza intera dell'anno prima sommata al reddito concordato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1075122075"/>
                  </a:ext>
                </a:extLst>
              </a:tr>
              <a:tr h="959857">
                <a:tc>
                  <a:txBody>
                    <a:bodyPr/>
                    <a:lstStyle/>
                    <a:p>
                      <a:pPr>
                        <a:lnSpc>
                          <a:spcPct val="136364"/>
                        </a:lnSpc>
                        <a:spcAft>
                          <a:spcPts val="800"/>
                        </a:spcAft>
                        <a:buNone/>
                      </a:pPr>
                      <a:r>
                        <a:rPr lang="it-IT" sz="1600" kern="0">
                          <a:effectLst/>
                        </a:rPr>
                        <a:t>Secondo Anno dello Stesso Biennio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No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a:effectLst/>
                        </a:rPr>
                        <a:t>Reddito concordato del 1° anno del biennio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tc>
                  <a:txBody>
                    <a:bodyPr/>
                    <a:lstStyle/>
                    <a:p>
                      <a:pPr>
                        <a:lnSpc>
                          <a:spcPct val="136364"/>
                        </a:lnSpc>
                        <a:spcAft>
                          <a:spcPts val="800"/>
                        </a:spcAft>
                        <a:buNone/>
                      </a:pPr>
                      <a:r>
                        <a:rPr lang="it-IT" sz="1600" kern="0" dirty="0">
                          <a:effectLst/>
                        </a:rPr>
                        <a:t>Plusvalenza intera del 1° anno sommata al reddito concordato</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114300" marR="114300" marT="152400" marB="152400"/>
                </a:tc>
                <a:extLst>
                  <a:ext uri="{0D108BD9-81ED-4DB2-BD59-A6C34878D82A}">
                    <a16:rowId xmlns:a16="http://schemas.microsoft.com/office/drawing/2014/main" val="798169923"/>
                  </a:ext>
                </a:extLst>
              </a:tr>
            </a:tbl>
          </a:graphicData>
        </a:graphic>
      </p:graphicFrame>
      <p:sp>
        <p:nvSpPr>
          <p:cNvPr id="5" name="CasellaDiTesto 4">
            <a:extLst>
              <a:ext uri="{FF2B5EF4-FFF2-40B4-BE49-F238E27FC236}">
                <a16:creationId xmlns:a16="http://schemas.microsoft.com/office/drawing/2014/main" id="{0ED7E68C-416D-E7F7-6BC9-8CC541787533}"/>
              </a:ext>
            </a:extLst>
          </p:cNvPr>
          <p:cNvSpPr txBox="1"/>
          <p:nvPr/>
        </p:nvSpPr>
        <p:spPr>
          <a:xfrm>
            <a:off x="939673" y="1950895"/>
            <a:ext cx="6094476" cy="748923"/>
          </a:xfrm>
          <a:prstGeom prst="rect">
            <a:avLst/>
          </a:prstGeom>
          <a:noFill/>
        </p:spPr>
        <p:txBody>
          <a:bodyPr wrap="square">
            <a:spAutoFit/>
          </a:bodyPr>
          <a:lstStyle/>
          <a:p>
            <a:pPr>
              <a:lnSpc>
                <a:spcPct val="100000"/>
              </a:lnSpc>
              <a:spcBef>
                <a:spcPts val="3000"/>
              </a:spcBef>
              <a:spcAft>
                <a:spcPts val="800"/>
              </a:spcAft>
              <a:buNone/>
            </a:pPr>
            <a:r>
              <a:rPr lang="it-IT" sz="1800" b="1" kern="0" dirty="0">
                <a:solidFill>
                  <a:schemeClr val="bg2">
                    <a:lumMod val="25000"/>
                  </a:schemeClr>
                </a:solidFill>
                <a:effectLst/>
                <a:latin typeface="+mn-lt"/>
                <a:ea typeface="Times New Roman" panose="02020603050405020304" pitchFamily="18" charset="0"/>
                <a:cs typeface="Arial" panose="020B0604020202020204" pitchFamily="34" charset="0"/>
              </a:rPr>
              <a:t>Quadro Sintetico delle Differenze</a:t>
            </a:r>
            <a:endParaRPr lang="it-IT" sz="1800" kern="100" dirty="0">
              <a:solidFill>
                <a:schemeClr val="bg2">
                  <a:lumMod val="25000"/>
                </a:schemeClr>
              </a:solidFill>
              <a:effectLst/>
              <a:latin typeface="+mn-lt"/>
              <a:ea typeface="Aptos" panose="020B0004020202020204" pitchFamily="34" charset="0"/>
              <a:cs typeface="Arial" panose="020B0604020202020204" pitchFamily="34" charset="0"/>
            </a:endParaRPr>
          </a:p>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0095717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45C1F-187E-C0C4-09BA-9F43E7A3F46B}"/>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8BD5420D-BBE8-23AD-AB3D-A17542377416}"/>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A0A2714D-3BF2-60E9-7D91-4349580A5BE0}"/>
              </a:ext>
            </a:extLst>
          </p:cNvPr>
          <p:cNvSpPr txBox="1"/>
          <p:nvPr/>
        </p:nvSpPr>
        <p:spPr>
          <a:xfrm>
            <a:off x="866520" y="2435527"/>
            <a:ext cx="10261727" cy="2831544"/>
          </a:xfrm>
          <a:prstGeom prst="rect">
            <a:avLst/>
          </a:prstGeom>
          <a:noFill/>
        </p:spPr>
        <p:txBody>
          <a:bodyPr wrap="square">
            <a:spAutoFit/>
          </a:bodyPr>
          <a:lstStyle/>
          <a:p>
            <a:r>
              <a:rPr lang="it-IT" sz="2000" b="1" dirty="0">
                <a:solidFill>
                  <a:schemeClr val="bg2">
                    <a:lumMod val="25000"/>
                  </a:schemeClr>
                </a:solidFill>
              </a:rPr>
              <a:t>Riflessi sul bilancio OIC 25: determinazione IRES e IRAP e degli impatti fiscali del CPB. Storno della fiscalità differita e corretta stesura della nota integrativa per giustificare lo scostamento tra onere teorico ed effettivo.</a:t>
            </a:r>
            <a:endParaRPr lang="it-IT" sz="2000" dirty="0">
              <a:solidFill>
                <a:schemeClr val="bg2">
                  <a:lumMod val="25000"/>
                </a:schemeClr>
              </a:solidFill>
            </a:endParaRPr>
          </a:p>
          <a:p>
            <a:r>
              <a:rPr lang="it-IT" sz="2000" dirty="0">
                <a:solidFill>
                  <a:schemeClr val="bg2">
                    <a:lumMod val="25000"/>
                  </a:schemeClr>
                </a:solidFill>
              </a:rPr>
              <a:t> </a:t>
            </a:r>
          </a:p>
          <a:p>
            <a:r>
              <a:rPr lang="it-IT" sz="2000" dirty="0">
                <a:solidFill>
                  <a:schemeClr val="bg2">
                    <a:lumMod val="25000"/>
                  </a:schemeClr>
                </a:solidFill>
              </a:rPr>
              <a:t>L’adesione al </a:t>
            </a:r>
            <a:r>
              <a:rPr lang="it-IT" sz="2000" b="1" dirty="0">
                <a:solidFill>
                  <a:schemeClr val="bg2">
                    <a:lumMod val="25000"/>
                  </a:schemeClr>
                </a:solidFill>
              </a:rPr>
              <a:t>Concordato Preventivo Biennale (CPB)</a:t>
            </a:r>
            <a:r>
              <a:rPr lang="it-IT" sz="2000" dirty="0">
                <a:solidFill>
                  <a:schemeClr val="bg2">
                    <a:lumMod val="25000"/>
                  </a:schemeClr>
                </a:solidFill>
              </a:rPr>
              <a:t> comporta importanti riflessi contabili nel bilancio d'esercizio, con particolare riferimento all'</a:t>
            </a:r>
            <a:r>
              <a:rPr lang="it-IT" sz="2000" b="1" dirty="0">
                <a:solidFill>
                  <a:schemeClr val="bg2">
                    <a:lumMod val="25000"/>
                  </a:schemeClr>
                </a:solidFill>
              </a:rPr>
              <a:t>OIC 25 (Imposte sul reddito)</a:t>
            </a:r>
            <a:r>
              <a:rPr lang="it-IT" sz="2000" dirty="0">
                <a:solidFill>
                  <a:schemeClr val="bg2">
                    <a:lumMod val="25000"/>
                  </a:schemeClr>
                </a:solidFill>
              </a:rPr>
              <a:t>. Di seguito viene presentata un'analisi sintetica della normativa sulla fiscalità differita, seguita dall'impatto contabile diretto del CPB e dalla corretta redazione della Nota Integrativa.</a:t>
            </a:r>
          </a:p>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8074241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2DDAC-ADCD-CA18-DC90-F1A875A86183}"/>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96D1F4E5-B4B9-E2C1-360B-2758BC101DDD}"/>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74AF4171-4C91-89FB-7DC9-FFEB2D426B2A}"/>
              </a:ext>
            </a:extLst>
          </p:cNvPr>
          <p:cNvSpPr txBox="1"/>
          <p:nvPr/>
        </p:nvSpPr>
        <p:spPr>
          <a:xfrm>
            <a:off x="866520" y="2435527"/>
            <a:ext cx="10261727" cy="3970318"/>
          </a:xfrm>
          <a:prstGeom prst="rect">
            <a:avLst/>
          </a:prstGeom>
          <a:noFill/>
        </p:spPr>
        <p:txBody>
          <a:bodyPr wrap="square">
            <a:spAutoFit/>
          </a:bodyPr>
          <a:lstStyle/>
          <a:p>
            <a:pPr marL="342900" indent="-342900">
              <a:buAutoNum type="arabicPeriod"/>
            </a:pPr>
            <a:r>
              <a:rPr lang="it-IT" b="1" dirty="0"/>
              <a:t>Analisi Rapida della Normativa sulla Fiscalità Differita (OIC 25)</a:t>
            </a:r>
          </a:p>
          <a:p>
            <a:pPr marL="342900" indent="-342900">
              <a:buAutoNum type="arabicPeriod"/>
            </a:pPr>
            <a:endParaRPr lang="it-IT" dirty="0"/>
          </a:p>
          <a:p>
            <a:r>
              <a:rPr lang="it-IT" dirty="0"/>
              <a:t>L'OIC 25 disciplina la contabilizzazione delle imposte sul reddito secondo il </a:t>
            </a:r>
            <a:r>
              <a:rPr lang="it-IT" b="1" dirty="0"/>
              <a:t>principio della competenza economica</a:t>
            </a:r>
            <a:r>
              <a:rPr lang="it-IT" dirty="0"/>
              <a:t>, al fine di far coincidere le imposte iscritte a bilancio con l'effettivo risultato economico dell'esercizio.</a:t>
            </a:r>
          </a:p>
          <a:p>
            <a:pPr lvl="0"/>
            <a:r>
              <a:rPr lang="it-IT" b="1" dirty="0"/>
              <a:t>Differenze Temporanee:</a:t>
            </a:r>
            <a:r>
              <a:rPr lang="it-IT" dirty="0"/>
              <a:t> Nascono da disallineamenti di imputazione temporale tra i criteri civilistici (OIC) e le regole fiscali del TUIR (es. ammortamenti non deducibili, accantonamenti a fondi rischi, plusvalenze rateizzate).</a:t>
            </a:r>
          </a:p>
          <a:p>
            <a:pPr lvl="1"/>
            <a:r>
              <a:rPr lang="it-IT" b="1" dirty="0"/>
              <a:t>Attività per Imposte Anticipate:</a:t>
            </a:r>
            <a:r>
              <a:rPr lang="it-IT" dirty="0"/>
              <a:t> Sorgono quando un costo è civilisticamente di competenza dell'esercizio corrente, ma la deduzione fiscale è rinviata a esercizi futuri. Si iscrivono solo se c'è la </a:t>
            </a:r>
            <a:r>
              <a:rPr lang="it-IT" b="1" dirty="0"/>
              <a:t>ragionevole certezza</a:t>
            </a:r>
            <a:r>
              <a:rPr lang="it-IT" dirty="0"/>
              <a:t> del loro recupero futuro attraverso imponibili capienti.</a:t>
            </a:r>
          </a:p>
          <a:p>
            <a:pPr lvl="1"/>
            <a:r>
              <a:rPr lang="it-IT" b="1" dirty="0"/>
              <a:t>Passività per Imposte Differite:</a:t>
            </a:r>
            <a:r>
              <a:rPr lang="it-IT" dirty="0"/>
              <a:t> Sorgono quando un ricavo è tassato in esercizi futuri o un costo è dedotto in anticipo ai fini fiscali. Vanno </a:t>
            </a:r>
            <a:r>
              <a:rPr lang="it-IT" b="1" dirty="0"/>
              <a:t>sempre iscritte</a:t>
            </a:r>
            <a:r>
              <a:rPr lang="it-IT" dirty="0"/>
              <a:t>, salvo rare eccezioni esplicite.</a:t>
            </a:r>
          </a:p>
          <a:p>
            <a:pPr lvl="0"/>
            <a:r>
              <a:rPr lang="it-IT" b="1" dirty="0"/>
              <a:t>Differenze Permanenti:</a:t>
            </a:r>
            <a:r>
              <a:rPr lang="it-IT" dirty="0"/>
              <a:t> Nascono da componenti di reddito esenti o non deducibili in modo definitivo (es. sanzioni, spese di rappresentanza oltre il limite). Non generano fiscalità differita, ma influenzano il tax rate effettivo dell'esercizio.</a:t>
            </a:r>
          </a:p>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018059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C84F7-264E-2982-26B7-BE27AA57EE3E}"/>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8A29CCA0-6800-4C2E-01B3-A71066D43EC8}"/>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B0E2B72A-C3CA-E2F8-8BDE-9168E520D1D6}"/>
              </a:ext>
            </a:extLst>
          </p:cNvPr>
          <p:cNvSpPr txBox="1"/>
          <p:nvPr/>
        </p:nvSpPr>
        <p:spPr>
          <a:xfrm>
            <a:off x="866520" y="2435527"/>
            <a:ext cx="10261727" cy="4247317"/>
          </a:xfrm>
          <a:prstGeom prst="rect">
            <a:avLst/>
          </a:prstGeom>
          <a:noFill/>
        </p:spPr>
        <p:txBody>
          <a:bodyPr wrap="square">
            <a:spAutoFit/>
          </a:bodyPr>
          <a:lstStyle/>
          <a:p>
            <a:r>
              <a:rPr lang="it-IT" b="1" dirty="0"/>
              <a:t>2. Riflessi del CPB sulla Determinazione di IRES e IRAP</a:t>
            </a:r>
            <a:endParaRPr lang="it-IT" dirty="0"/>
          </a:p>
          <a:p>
            <a:r>
              <a:rPr lang="it-IT" dirty="0"/>
              <a:t>L'adesione al CPB determina una frattura tra il risultato prima delle imposte di bilancio e la base imponibile fiscale:</a:t>
            </a:r>
          </a:p>
          <a:p>
            <a:pPr lvl="0"/>
            <a:r>
              <a:rPr lang="it-IT" b="1" dirty="0"/>
              <a:t>Imposte Correnti (IRES e IRAP):</a:t>
            </a:r>
            <a:endParaRPr lang="it-IT" dirty="0"/>
          </a:p>
          <a:p>
            <a:pPr lvl="1"/>
            <a:r>
              <a:rPr lang="it-IT" dirty="0"/>
              <a:t>Le imposte correnti non vengono liquidate sul reddito civilistico/fiscale effettivo, ma sul </a:t>
            </a:r>
            <a:r>
              <a:rPr lang="it-IT" b="1" dirty="0"/>
              <a:t>reddito concordato</a:t>
            </a:r>
            <a:r>
              <a:rPr lang="it-IT" dirty="0"/>
              <a:t> preventivamente con l'Agenzia delle Entrate.</a:t>
            </a:r>
          </a:p>
          <a:p>
            <a:pPr lvl="1"/>
            <a:r>
              <a:rPr lang="it-IT" dirty="0"/>
              <a:t>La </a:t>
            </a:r>
            <a:r>
              <a:rPr lang="it-IT" b="1" dirty="0" err="1"/>
              <a:t>Flat</a:t>
            </a:r>
            <a:r>
              <a:rPr lang="it-IT" b="1" dirty="0"/>
              <a:t> Tax / Imposta Sostitutiva</a:t>
            </a:r>
            <a:r>
              <a:rPr lang="it-IT" dirty="0"/>
              <a:t> dovuta sul reddito incrementale (entro il limite degli 85.000 €) e l'imposta ordinaria applicata sulla quota base del concordato vanno iscritte alla voce 20) Imposte sul reddito dell'esercizio del Conto Economico.</a:t>
            </a:r>
          </a:p>
          <a:p>
            <a:pPr lvl="0"/>
            <a:r>
              <a:rPr lang="it-IT" b="1" dirty="0"/>
              <a:t>Componenti Straordinarie ed Extracontabili:</a:t>
            </a:r>
            <a:endParaRPr lang="it-IT" dirty="0"/>
          </a:p>
          <a:p>
            <a:pPr lvl="1"/>
            <a:r>
              <a:rPr lang="it-IT" dirty="0"/>
              <a:t>Le componenti non concordabili (plusvalenze, minusvalenze, sopravvenienze) rettificano il reddito concordato e concorrono a determinare l'imposta corrente effettiva a saldo.</a:t>
            </a:r>
          </a:p>
          <a:p>
            <a:pPr lvl="1"/>
            <a:r>
              <a:rPr lang="it-IT" dirty="0"/>
              <a:t>La </a:t>
            </a:r>
            <a:r>
              <a:rPr lang="it-IT" b="1" dirty="0"/>
              <a:t>Maxi-deduzione assunzioni</a:t>
            </a:r>
            <a:r>
              <a:rPr lang="it-IT" dirty="0"/>
              <a:t> e l'</a:t>
            </a:r>
            <a:r>
              <a:rPr lang="it-IT" b="1" dirty="0"/>
              <a:t>Iper-ammortamento</a:t>
            </a:r>
            <a:r>
              <a:rPr lang="it-IT" dirty="0"/>
              <a:t> (maggiorazioni extracontabili) agiscono come variazioni in diminuzione fuori dal forfait, riducendo l'IRES/IRAP corrente senza generare imposte differite (trattandosi di benefici fiscali definitivi / differenze permanenti in diminuzione).</a:t>
            </a:r>
          </a:p>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1172750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C98EB-6827-E56D-9331-9CB7A7A09285}"/>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D6A48623-84BF-8B3A-EE1E-FFCC51543C42}"/>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4327E92F-CF92-9AB4-FE9F-DFBBF024C973}"/>
              </a:ext>
            </a:extLst>
          </p:cNvPr>
          <p:cNvSpPr txBox="1"/>
          <p:nvPr/>
        </p:nvSpPr>
        <p:spPr>
          <a:xfrm>
            <a:off x="866520" y="2435527"/>
            <a:ext cx="10261727" cy="4524315"/>
          </a:xfrm>
          <a:prstGeom prst="rect">
            <a:avLst/>
          </a:prstGeom>
          <a:noFill/>
        </p:spPr>
        <p:txBody>
          <a:bodyPr wrap="square">
            <a:spAutoFit/>
          </a:bodyPr>
          <a:lstStyle/>
          <a:p>
            <a:r>
              <a:rPr lang="it-IT" b="1" dirty="0"/>
              <a:t>3. Storno e Svalutazione della Fiscalità Differita Pregressa</a:t>
            </a:r>
            <a:endParaRPr lang="it-IT" dirty="0"/>
          </a:p>
          <a:p>
            <a:r>
              <a:rPr lang="it-IT" dirty="0"/>
              <a:t>L'adozione del CPB incide direttamente sulle </a:t>
            </a:r>
            <a:r>
              <a:rPr lang="it-IT" b="1" dirty="0"/>
              <a:t>imposte anticipate pregresse</a:t>
            </a:r>
            <a:r>
              <a:rPr lang="it-IT" dirty="0"/>
              <a:t> ancora presenti nel B.S. (es. per perdite fiscali pregresse o accantonamenti a fondi):</a:t>
            </a:r>
          </a:p>
          <a:p>
            <a:r>
              <a:rPr lang="it-IT" b="1" dirty="0"/>
              <a:t>A. Valutazione del Test di Recuperabilità (Impairment)</a:t>
            </a:r>
            <a:endParaRPr lang="it-IT" dirty="0"/>
          </a:p>
          <a:p>
            <a:r>
              <a:rPr lang="it-IT" dirty="0"/>
              <a:t>Ai sensi dell'OIC 25, le attività per imposte anticipate possono essere mantenute in bilancio solo se sussiste la </a:t>
            </a:r>
            <a:r>
              <a:rPr lang="it-IT" b="1" dirty="0"/>
              <a:t>ragionevole certezza di capienza dei redditi imponibili futuri</a:t>
            </a:r>
            <a:r>
              <a:rPr lang="it-IT" dirty="0"/>
              <a:t>.</a:t>
            </a:r>
          </a:p>
          <a:p>
            <a:pPr lvl="0"/>
            <a:r>
              <a:rPr lang="it-IT" dirty="0"/>
              <a:t>Poiché sotto il CPB le imposte correnti vengono assorbite e calcolate sul reddito forfettizzato concordato, la capacità di riassorbire differenze temporanee deducibili (o perdite fiscali pregresse) viene </a:t>
            </a:r>
            <a:r>
              <a:rPr lang="it-IT" b="1" dirty="0"/>
              <a:t>bloccata o fortemente limitata</a:t>
            </a:r>
            <a:r>
              <a:rPr lang="it-IT" dirty="0"/>
              <a:t>.</a:t>
            </a:r>
          </a:p>
          <a:p>
            <a:pPr lvl="0"/>
            <a:r>
              <a:rPr lang="it-IT" b="1" dirty="0"/>
              <a:t>Storno/Svalutazione Obbligatoria:</a:t>
            </a:r>
            <a:r>
              <a:rPr lang="it-IT" dirty="0"/>
              <a:t> Se il piano del concordato non lascia capienza per la deduzione analitica dei costi differiti o il riassorbimento delle perdite, il valore delle imposte anticipate iscritte va </a:t>
            </a:r>
            <a:r>
              <a:rPr lang="it-IT" b="1" dirty="0"/>
              <a:t>stornato o svalutato</a:t>
            </a:r>
            <a:r>
              <a:rPr lang="it-IT" dirty="0"/>
              <a:t> con imputazione a Conto Economico nella voce 20) Imposte sul reddito.</a:t>
            </a:r>
          </a:p>
          <a:p>
            <a:r>
              <a:rPr lang="it-IT" b="1" dirty="0"/>
              <a:t>B. Gestione delle Imposte Differite (Passività)</a:t>
            </a:r>
            <a:endParaRPr lang="it-IT" dirty="0"/>
          </a:p>
          <a:p>
            <a:r>
              <a:rPr lang="it-IT" dirty="0"/>
              <a:t>Le passività per imposte differite iscritte per ricavi a tassazione differita (es. plusvalenze rateizzate ex art. 86 TUIR) continuano a essere rilevate o rilasciate a consuntivo, poiché la plusvalenza è una variabile non concordabile che mantiene il proprio trattamento analitico al momento del realizzo.</a:t>
            </a:r>
          </a:p>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8759634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99CB1-4FAC-6644-06FB-FB3A3F4B777E}"/>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CDF29998-1A0E-2F30-6BB8-CA6FD4163FA3}"/>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D3946E42-CC53-A8AF-4D34-8243A9DC1709}"/>
              </a:ext>
            </a:extLst>
          </p:cNvPr>
          <p:cNvSpPr txBox="1"/>
          <p:nvPr/>
        </p:nvSpPr>
        <p:spPr>
          <a:xfrm>
            <a:off x="866520" y="2435527"/>
            <a:ext cx="10261727" cy="4247317"/>
          </a:xfrm>
          <a:prstGeom prst="rect">
            <a:avLst/>
          </a:prstGeom>
          <a:noFill/>
        </p:spPr>
        <p:txBody>
          <a:bodyPr wrap="square">
            <a:spAutoFit/>
          </a:bodyPr>
          <a:lstStyle/>
          <a:p>
            <a:r>
              <a:rPr lang="it-IT" b="1" dirty="0"/>
              <a:t>4. Corretta Stesura della Nota Integrativa (Riconciliazione Aliquota Teorica ed Effettiva)</a:t>
            </a:r>
            <a:endParaRPr lang="it-IT" dirty="0"/>
          </a:p>
          <a:p>
            <a:r>
              <a:rPr lang="it-IT" dirty="0"/>
              <a:t>Ai sensi dell'</a:t>
            </a:r>
            <a:r>
              <a:rPr lang="it-IT" b="1" dirty="0"/>
              <a:t>art. 2427, comma 1, n. 14 del Codice Civile</a:t>
            </a:r>
            <a:r>
              <a:rPr lang="it-IT" dirty="0"/>
              <a:t>, la Nota Integrativa deve contenere la </a:t>
            </a:r>
            <a:r>
              <a:rPr lang="it-IT" b="1" dirty="0"/>
              <a:t>prospetto di riconciliazione tra l'onere fiscale teorico e l'onere fiscale effettivo</a:t>
            </a:r>
            <a:r>
              <a:rPr lang="it-IT" dirty="0"/>
              <a:t>.</a:t>
            </a:r>
          </a:p>
          <a:p>
            <a:endParaRPr lang="it-IT" dirty="0"/>
          </a:p>
          <a:p>
            <a:r>
              <a:rPr lang="it-IT" b="1" dirty="0"/>
              <a:t>Struttura della Riconciliazione sotto il CPB</a:t>
            </a:r>
            <a:endParaRPr lang="it-IT" dirty="0"/>
          </a:p>
          <a:p>
            <a:r>
              <a:rPr lang="it-IT" dirty="0"/>
              <a:t>L'adesione al concordato genera un significativo scostamento tra l'aliquota teorica (24% IRES) e l'aliquota effettiva (tax rate reale di bilancio). La Nota Integrativa deve motivare analiticamente tale scostamento evidenziando:</a:t>
            </a:r>
          </a:p>
          <a:p>
            <a:pPr lvl="0"/>
            <a:r>
              <a:rPr lang="it-IT" b="1" dirty="0"/>
              <a:t>Effetto "Forfait" CPB:</a:t>
            </a:r>
            <a:r>
              <a:rPr lang="it-IT" dirty="0"/>
              <a:t> La quota di reddito effettivo civilistico che eccede il reddito concordato rappresenta una </a:t>
            </a:r>
            <a:r>
              <a:rPr lang="it-IT" b="1" dirty="0"/>
              <a:t>differenza permanente in diminuzione</a:t>
            </a:r>
            <a:r>
              <a:rPr lang="it-IT" dirty="0"/>
              <a:t> (poiché l'extra-reddito non è tassato o è tassato a </a:t>
            </a:r>
            <a:r>
              <a:rPr lang="it-IT" dirty="0" err="1"/>
              <a:t>Flat</a:t>
            </a:r>
            <a:r>
              <a:rPr lang="it-IT" dirty="0"/>
              <a:t> Tax ridotta).</a:t>
            </a:r>
          </a:p>
          <a:p>
            <a:pPr lvl="0"/>
            <a:r>
              <a:rPr lang="it-IT" b="1" dirty="0"/>
              <a:t>Imposta Sostitutiva Incrementale:</a:t>
            </a:r>
            <a:r>
              <a:rPr lang="it-IT" dirty="0"/>
              <a:t> L'impatto favorevole derivante dall'applicazione della </a:t>
            </a:r>
            <a:r>
              <a:rPr lang="it-IT" dirty="0" err="1"/>
              <a:t>Flat</a:t>
            </a:r>
            <a:r>
              <a:rPr lang="it-IT" dirty="0"/>
              <a:t> Tax (10%-15%) sulla quota di incremento rispetto all'aliquota ordinaria del 24%.</a:t>
            </a:r>
          </a:p>
          <a:p>
            <a:pPr lvl="0"/>
            <a:r>
              <a:rPr lang="it-IT" b="1" dirty="0"/>
              <a:t>Storno Imposte Anticipate:</a:t>
            </a:r>
            <a:r>
              <a:rPr lang="it-IT" dirty="0"/>
              <a:t> L'eventuale maggior onere derivante dalla svalutazione o storno di crediti per imposte anticipate non più recuperabili causa CPB.</a:t>
            </a:r>
          </a:p>
          <a:p>
            <a:pPr lvl="0"/>
            <a:r>
              <a:rPr lang="it-IT" b="1" dirty="0"/>
              <a:t>Variazioni Extracontabili Strategiche:</a:t>
            </a:r>
            <a:r>
              <a:rPr lang="it-IT" dirty="0"/>
              <a:t> L'impatto della maxi-deduzione sul costo del lavoro e degli iper-ammortamenti.</a:t>
            </a:r>
          </a:p>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7173246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33806-5678-4076-3DB8-33B74D5CD1BD}"/>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E3B3F8CF-D46E-F44C-F5D5-88D274C44663}"/>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3C2F8488-4710-7DE1-ED97-04A552E79726}"/>
              </a:ext>
            </a:extLst>
          </p:cNvPr>
          <p:cNvSpPr txBox="1"/>
          <p:nvPr/>
        </p:nvSpPr>
        <p:spPr>
          <a:xfrm>
            <a:off x="866520" y="2435527"/>
            <a:ext cx="10261727" cy="369332"/>
          </a:xfrm>
          <a:prstGeom prst="rect">
            <a:avLst/>
          </a:prstGeom>
          <a:noFill/>
        </p:spPr>
        <p:txBody>
          <a:bodyPr wrap="square">
            <a:spAutoFit/>
          </a:bodyPr>
          <a:lstStyle/>
          <a:p>
            <a:pPr>
              <a:lnSpc>
                <a:spcPct val="100000"/>
              </a:lnSpc>
              <a:spcAft>
                <a:spcPts val="800"/>
              </a:spcAft>
              <a:buNone/>
            </a:pPr>
            <a:r>
              <a:rPr lang="it-IT" sz="1800" b="1" kern="100" dirty="0">
                <a:solidFill>
                  <a:schemeClr val="bg2">
                    <a:lumMod val="25000"/>
                  </a:schemeClr>
                </a:solidFill>
                <a:effectLst/>
                <a:latin typeface="+mn-lt"/>
                <a:ea typeface="Aptos" panose="020B0004020202020204" pitchFamily="34" charset="0"/>
                <a:cs typeface="Arial" panose="020B0604020202020204" pitchFamily="34" charset="0"/>
              </a:rPr>
              <a:t> </a:t>
            </a:r>
            <a:endParaRPr lang="it-IT" sz="1800" kern="100" dirty="0">
              <a:solidFill>
                <a:schemeClr val="bg2">
                  <a:lumMod val="25000"/>
                </a:schemeClr>
              </a:solidFill>
              <a:effectLst/>
              <a:latin typeface="Aptos" panose="020B0004020202020204" pitchFamily="34" charset="0"/>
              <a:ea typeface="Aptos" panose="020B0004020202020204" pitchFamily="34" charset="0"/>
              <a:cs typeface="Arial" panose="020B0604020202020204" pitchFamily="34" charset="0"/>
            </a:endParaRPr>
          </a:p>
        </p:txBody>
      </p:sp>
      <p:graphicFrame>
        <p:nvGraphicFramePr>
          <p:cNvPr id="2" name="Tabella 1">
            <a:extLst>
              <a:ext uri="{FF2B5EF4-FFF2-40B4-BE49-F238E27FC236}">
                <a16:creationId xmlns:a16="http://schemas.microsoft.com/office/drawing/2014/main" id="{00D590D7-E87D-4643-A3F5-5480D54E2716}"/>
              </a:ext>
            </a:extLst>
          </p:cNvPr>
          <p:cNvGraphicFramePr>
            <a:graphicFrameLocks noGrp="1"/>
          </p:cNvGraphicFramePr>
          <p:nvPr>
            <p:extLst>
              <p:ext uri="{D42A27DB-BD31-4B8C-83A1-F6EECF244321}">
                <p14:modId xmlns:p14="http://schemas.microsoft.com/office/powerpoint/2010/main" val="3794975493"/>
              </p:ext>
            </p:extLst>
          </p:nvPr>
        </p:nvGraphicFramePr>
        <p:xfrm>
          <a:off x="448056" y="2139696"/>
          <a:ext cx="11192257" cy="6919517"/>
        </p:xfrm>
        <a:graphic>
          <a:graphicData uri="http://schemas.openxmlformats.org/drawingml/2006/table">
            <a:tbl>
              <a:tblPr firstRow="1" firstCol="1" bandRow="1">
                <a:tableStyleId>{5C22544A-7EE6-4342-B048-85BDC9FD1C3A}</a:tableStyleId>
              </a:tblPr>
              <a:tblGrid>
                <a:gridCol w="3946557">
                  <a:extLst>
                    <a:ext uri="{9D8B030D-6E8A-4147-A177-3AD203B41FA5}">
                      <a16:colId xmlns:a16="http://schemas.microsoft.com/office/drawing/2014/main" val="3149588421"/>
                    </a:ext>
                  </a:extLst>
                </a:gridCol>
                <a:gridCol w="2748155">
                  <a:extLst>
                    <a:ext uri="{9D8B030D-6E8A-4147-A177-3AD203B41FA5}">
                      <a16:colId xmlns:a16="http://schemas.microsoft.com/office/drawing/2014/main" val="776614379"/>
                    </a:ext>
                  </a:extLst>
                </a:gridCol>
                <a:gridCol w="2409423">
                  <a:extLst>
                    <a:ext uri="{9D8B030D-6E8A-4147-A177-3AD203B41FA5}">
                      <a16:colId xmlns:a16="http://schemas.microsoft.com/office/drawing/2014/main" val="1435488602"/>
                    </a:ext>
                  </a:extLst>
                </a:gridCol>
                <a:gridCol w="2088122">
                  <a:extLst>
                    <a:ext uri="{9D8B030D-6E8A-4147-A177-3AD203B41FA5}">
                      <a16:colId xmlns:a16="http://schemas.microsoft.com/office/drawing/2014/main" val="674758900"/>
                    </a:ext>
                  </a:extLst>
                </a:gridCol>
              </a:tblGrid>
              <a:tr h="739983">
                <a:tc>
                  <a:txBody>
                    <a:bodyPr/>
                    <a:lstStyle/>
                    <a:p>
                      <a:pPr algn="ctr">
                        <a:lnSpc>
                          <a:spcPct val="136364"/>
                        </a:lnSpc>
                        <a:spcAft>
                          <a:spcPts val="800"/>
                        </a:spcAft>
                        <a:buNone/>
                      </a:pPr>
                      <a:r>
                        <a:rPr lang="it-IT" sz="1600" kern="0">
                          <a:effectLst/>
                        </a:rPr>
                        <a:t>Voci di Riconciliazione</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77902" marB="103869"/>
                </a:tc>
                <a:tc>
                  <a:txBody>
                    <a:bodyPr/>
                    <a:lstStyle/>
                    <a:p>
                      <a:pPr algn="ctr">
                        <a:lnSpc>
                          <a:spcPct val="136364"/>
                        </a:lnSpc>
                        <a:spcAft>
                          <a:spcPts val="800"/>
                        </a:spcAft>
                        <a:buNone/>
                      </a:pPr>
                      <a:r>
                        <a:rPr lang="it-IT" sz="1600" kern="0">
                          <a:effectLst/>
                        </a:rPr>
                        <a:t>Valore Imponibile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77902" marB="103869"/>
                </a:tc>
                <a:tc>
                  <a:txBody>
                    <a:bodyPr/>
                    <a:lstStyle/>
                    <a:p>
                      <a:pPr algn="ctr">
                        <a:lnSpc>
                          <a:spcPct val="136364"/>
                        </a:lnSpc>
                        <a:spcAft>
                          <a:spcPts val="800"/>
                        </a:spcAft>
                        <a:buNone/>
                      </a:pPr>
                      <a:r>
                        <a:rPr lang="it-IT" sz="1600" kern="0">
                          <a:effectLst/>
                        </a:rPr>
                        <a:t>Imposta IRES / Sostitutiva (€)</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77902" marB="103869"/>
                </a:tc>
                <a:tc>
                  <a:txBody>
                    <a:bodyPr/>
                    <a:lstStyle/>
                    <a:p>
                      <a:pPr algn="ctr">
                        <a:lnSpc>
                          <a:spcPct val="136364"/>
                        </a:lnSpc>
                        <a:spcAft>
                          <a:spcPts val="800"/>
                        </a:spcAft>
                        <a:buNone/>
                      </a:pPr>
                      <a:r>
                        <a:rPr lang="it-IT" sz="1600" kern="0">
                          <a:effectLst/>
                        </a:rPr>
                        <a:t>% Effettiva / Incidenza</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77902" marB="103869"/>
                </a:tc>
                <a:extLst>
                  <a:ext uri="{0D108BD9-81ED-4DB2-BD59-A6C34878D82A}">
                    <a16:rowId xmlns:a16="http://schemas.microsoft.com/office/drawing/2014/main" val="4245194390"/>
                  </a:ext>
                </a:extLst>
              </a:tr>
              <a:tr h="463108">
                <a:tc>
                  <a:txBody>
                    <a:bodyPr/>
                    <a:lstStyle/>
                    <a:p>
                      <a:pPr>
                        <a:lnSpc>
                          <a:spcPct val="136364"/>
                        </a:lnSpc>
                        <a:spcAft>
                          <a:spcPts val="800"/>
                        </a:spcAft>
                        <a:buNone/>
                      </a:pPr>
                      <a:r>
                        <a:rPr lang="it-IT" sz="1600" kern="0">
                          <a:effectLst/>
                        </a:rPr>
                        <a:t>Risultato prima delle imposte (A - B)</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100.000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extLst>
                  <a:ext uri="{0D108BD9-81ED-4DB2-BD59-A6C34878D82A}">
                    <a16:rowId xmlns:a16="http://schemas.microsoft.com/office/drawing/2014/main" val="2847950970"/>
                  </a:ext>
                </a:extLst>
              </a:tr>
              <a:tr h="463108">
                <a:tc>
                  <a:txBody>
                    <a:bodyPr/>
                    <a:lstStyle/>
                    <a:p>
                      <a:pPr>
                        <a:lnSpc>
                          <a:spcPct val="136364"/>
                        </a:lnSpc>
                        <a:spcAft>
                          <a:spcPts val="800"/>
                        </a:spcAft>
                        <a:buNone/>
                      </a:pPr>
                      <a:r>
                        <a:rPr lang="it-IT" sz="1600" kern="0">
                          <a:effectLst/>
                        </a:rPr>
                        <a:t>Imposta teorica (24%)</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36364"/>
                        </a:lnSpc>
                        <a:spcAft>
                          <a:spcPts val="800"/>
                        </a:spcAft>
                        <a:buNone/>
                      </a:pPr>
                      <a:r>
                        <a:rPr lang="it-IT" sz="1600" kern="0">
                          <a:effectLst/>
                        </a:rPr>
                        <a:t>24.000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24,0%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extLst>
                  <a:ext uri="{0D108BD9-81ED-4DB2-BD59-A6C34878D82A}">
                    <a16:rowId xmlns:a16="http://schemas.microsoft.com/office/drawing/2014/main" val="3347169947"/>
                  </a:ext>
                </a:extLst>
              </a:tr>
              <a:tr h="463108">
                <a:tc>
                  <a:txBody>
                    <a:bodyPr/>
                    <a:lstStyle/>
                    <a:p>
                      <a:pPr>
                        <a:lnSpc>
                          <a:spcPct val="136364"/>
                        </a:lnSpc>
                        <a:spcAft>
                          <a:spcPts val="800"/>
                        </a:spcAft>
                        <a:buNone/>
                      </a:pPr>
                      <a:r>
                        <a:rPr lang="it-IT" sz="1600" kern="0">
                          <a:effectLst/>
                        </a:rPr>
                        <a:t>Variazioni in diminuzione da CPB:</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extLst>
                  <a:ext uri="{0D108BD9-81ED-4DB2-BD59-A6C34878D82A}">
                    <a16:rowId xmlns:a16="http://schemas.microsoft.com/office/drawing/2014/main" val="3160620732"/>
                  </a:ext>
                </a:extLst>
              </a:tr>
              <a:tr h="763506">
                <a:tc>
                  <a:txBody>
                    <a:bodyPr/>
                    <a:lstStyle/>
                    <a:p>
                      <a:pPr>
                        <a:lnSpc>
                          <a:spcPct val="136364"/>
                        </a:lnSpc>
                        <a:spcAft>
                          <a:spcPts val="800"/>
                        </a:spcAft>
                        <a:buNone/>
                      </a:pPr>
                      <a:r>
                        <a:rPr lang="it-IT" sz="1600" kern="0">
                          <a:effectLst/>
                        </a:rPr>
                        <a:t>- Abbattimento da reddito concordato congelato (Reddito CPB = € 70.000)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- 30.000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dirty="0">
                          <a:effectLst/>
                        </a:rPr>
                        <a:t>- 7.200</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- 7,2%</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extLst>
                  <a:ext uri="{0D108BD9-81ED-4DB2-BD59-A6C34878D82A}">
                    <a16:rowId xmlns:a16="http://schemas.microsoft.com/office/drawing/2014/main" val="2135731283"/>
                  </a:ext>
                </a:extLst>
              </a:tr>
              <a:tr h="763506">
                <a:tc>
                  <a:txBody>
                    <a:bodyPr/>
                    <a:lstStyle/>
                    <a:p>
                      <a:pPr>
                        <a:lnSpc>
                          <a:spcPct val="136364"/>
                        </a:lnSpc>
                        <a:spcAft>
                          <a:spcPts val="800"/>
                        </a:spcAft>
                        <a:buNone/>
                      </a:pPr>
                      <a:r>
                        <a:rPr lang="it-IT" sz="1600" kern="0">
                          <a:effectLst/>
                        </a:rPr>
                        <a:t>- Beneficio Flat Tax 10% su delta concordato (€ 15.000)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36364"/>
                        </a:lnSpc>
                        <a:spcAft>
                          <a:spcPts val="800"/>
                        </a:spcAft>
                        <a:buNone/>
                      </a:pPr>
                      <a:r>
                        <a:rPr lang="it-IT" sz="1600" kern="0">
                          <a:effectLst/>
                        </a:rPr>
                        <a:t>- 2.100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- 2,1%</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extLst>
                  <a:ext uri="{0D108BD9-81ED-4DB2-BD59-A6C34878D82A}">
                    <a16:rowId xmlns:a16="http://schemas.microsoft.com/office/drawing/2014/main" val="27717715"/>
                  </a:ext>
                </a:extLst>
              </a:tr>
              <a:tr h="763506">
                <a:tc>
                  <a:txBody>
                    <a:bodyPr/>
                    <a:lstStyle/>
                    <a:p>
                      <a:pPr>
                        <a:lnSpc>
                          <a:spcPct val="136364"/>
                        </a:lnSpc>
                        <a:spcAft>
                          <a:spcPts val="800"/>
                        </a:spcAft>
                        <a:buNone/>
                      </a:pPr>
                      <a:r>
                        <a:rPr lang="it-IT" sz="1600" kern="0">
                          <a:effectLst/>
                        </a:rPr>
                        <a:t>- Maxi-deduzione nuove assunzioni (art. 4 D.Lgs. 216/2023)</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- 10.000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- 2.400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- 2,4%</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extLst>
                  <a:ext uri="{0D108BD9-81ED-4DB2-BD59-A6C34878D82A}">
                    <a16:rowId xmlns:a16="http://schemas.microsoft.com/office/drawing/2014/main" val="2990373435"/>
                  </a:ext>
                </a:extLst>
              </a:tr>
              <a:tr h="463108">
                <a:tc>
                  <a:txBody>
                    <a:bodyPr/>
                    <a:lstStyle/>
                    <a:p>
                      <a:pPr>
                        <a:lnSpc>
                          <a:spcPct val="136364"/>
                        </a:lnSpc>
                        <a:spcAft>
                          <a:spcPts val="800"/>
                        </a:spcAft>
                        <a:buNone/>
                      </a:pPr>
                      <a:r>
                        <a:rPr lang="it-IT" sz="1600" kern="0">
                          <a:effectLst/>
                        </a:rPr>
                        <a:t>Variazioni in aumento:</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extLst>
                  <a:ext uri="{0D108BD9-81ED-4DB2-BD59-A6C34878D82A}">
                    <a16:rowId xmlns:a16="http://schemas.microsoft.com/office/drawing/2014/main" val="3398375579"/>
                  </a:ext>
                </a:extLst>
              </a:tr>
              <a:tr h="763506">
                <a:tc>
                  <a:txBody>
                    <a:bodyPr/>
                    <a:lstStyle/>
                    <a:p>
                      <a:pPr>
                        <a:lnSpc>
                          <a:spcPct val="136364"/>
                        </a:lnSpc>
                        <a:spcAft>
                          <a:spcPts val="800"/>
                        </a:spcAft>
                        <a:buNone/>
                      </a:pPr>
                      <a:r>
                        <a:rPr lang="it-IT" sz="1600" kern="0">
                          <a:effectLst/>
                        </a:rPr>
                        <a:t>- Storno/Svalutazione Imposte Anticipate non recuperabili</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07000"/>
                        </a:lnSpc>
                        <a:buNone/>
                      </a:pPr>
                      <a:endParaRPr lang="it-IT" sz="1600" kern="100">
                        <a:effectLst/>
                        <a:latin typeface="Aptos" panose="020B0004020202020204" pitchFamily="34" charset="0"/>
                      </a:endParaRPr>
                    </a:p>
                  </a:txBody>
                  <a:tcPr marL="77902" marR="77902" marT="103869" marB="103869"/>
                </a:tc>
                <a:tc>
                  <a:txBody>
                    <a:bodyPr/>
                    <a:lstStyle/>
                    <a:p>
                      <a:pPr>
                        <a:lnSpc>
                          <a:spcPct val="136364"/>
                        </a:lnSpc>
                        <a:spcAft>
                          <a:spcPts val="800"/>
                        </a:spcAft>
                        <a:buNone/>
                      </a:pPr>
                      <a:r>
                        <a:rPr lang="it-IT" sz="1600" kern="0">
                          <a:effectLst/>
                        </a:rPr>
                        <a:t>+ 1.500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+ 1,5%</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extLst>
                  <a:ext uri="{0D108BD9-81ED-4DB2-BD59-A6C34878D82A}">
                    <a16:rowId xmlns:a16="http://schemas.microsoft.com/office/drawing/2014/main" val="2655601252"/>
                  </a:ext>
                </a:extLst>
              </a:tr>
              <a:tr h="763506">
                <a:tc>
                  <a:txBody>
                    <a:bodyPr/>
                    <a:lstStyle/>
                    <a:p>
                      <a:pPr>
                        <a:lnSpc>
                          <a:spcPct val="136364"/>
                        </a:lnSpc>
                        <a:spcAft>
                          <a:spcPts val="800"/>
                        </a:spcAft>
                        <a:buNone/>
                      </a:pPr>
                      <a:r>
                        <a:rPr lang="it-IT" sz="1600" kern="0" dirty="0">
                          <a:effectLst/>
                        </a:rPr>
                        <a:t>Imposte Correnti ed Effettive a Conto Economico</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60.000 (Base equiv.)</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a:effectLst/>
                        </a:rPr>
                        <a:t>13.800</a:t>
                      </a:r>
                      <a:endParaRPr lang="it-IT" sz="1600" kern="10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tc>
                  <a:txBody>
                    <a:bodyPr/>
                    <a:lstStyle/>
                    <a:p>
                      <a:pPr>
                        <a:lnSpc>
                          <a:spcPct val="136364"/>
                        </a:lnSpc>
                        <a:spcAft>
                          <a:spcPts val="800"/>
                        </a:spcAft>
                        <a:buNone/>
                      </a:pPr>
                      <a:r>
                        <a:rPr lang="it-IT" sz="1600" kern="0" dirty="0">
                          <a:effectLst/>
                        </a:rPr>
                        <a:t>13,8%</a:t>
                      </a:r>
                      <a:endParaRPr lang="it-IT" sz="1600" kern="100" dirty="0">
                        <a:effectLst/>
                        <a:latin typeface="Aptos" panose="020B0004020202020204" pitchFamily="34" charset="0"/>
                        <a:ea typeface="Aptos" panose="020B0004020202020204" pitchFamily="34" charset="0"/>
                        <a:cs typeface="Arial" panose="020B0604020202020204" pitchFamily="34" charset="0"/>
                      </a:endParaRPr>
                    </a:p>
                  </a:txBody>
                  <a:tcPr marL="77902" marR="77902" marT="103869" marB="103869"/>
                </a:tc>
                <a:extLst>
                  <a:ext uri="{0D108BD9-81ED-4DB2-BD59-A6C34878D82A}">
                    <a16:rowId xmlns:a16="http://schemas.microsoft.com/office/drawing/2014/main" val="1856157616"/>
                  </a:ext>
                </a:extLst>
              </a:tr>
            </a:tbl>
          </a:graphicData>
        </a:graphic>
      </p:graphicFrame>
    </p:spTree>
    <p:extLst>
      <p:ext uri="{BB962C8B-B14F-4D97-AF65-F5344CB8AC3E}">
        <p14:creationId xmlns:p14="http://schemas.microsoft.com/office/powerpoint/2010/main" val="2946212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BE627-DEB5-E90F-8F1E-24F0638D624A}"/>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A3E89DBD-0CCE-AE72-67B5-CDE99CF91B46}"/>
              </a:ext>
            </a:extLst>
          </p:cNvPr>
          <p:cNvSpPr>
            <a:spLocks noGrp="1"/>
          </p:cNvSpPr>
          <p:nvPr>
            <p:ph type="body" sz="quarter" idx="15"/>
          </p:nvPr>
        </p:nvSpPr>
        <p:spPr/>
        <p:txBody>
          <a:bodyPr anchor="ctr">
            <a:normAutofit/>
          </a:bodyPr>
          <a:lstStyle/>
          <a:p>
            <a:r>
              <a:rPr lang="it-IT" dirty="0"/>
              <a:t>UNAGRACO ROMA – webinar 30.09.2026</a:t>
            </a:r>
          </a:p>
          <a:p>
            <a:r>
              <a:rPr lang="it-IT" dirty="0"/>
              <a:t>Erica Di Santo – Dottore Commercialista e Revisore legale</a:t>
            </a:r>
          </a:p>
        </p:txBody>
      </p:sp>
      <p:sp>
        <p:nvSpPr>
          <p:cNvPr id="5" name="CasellaDiTesto 4">
            <a:extLst>
              <a:ext uri="{FF2B5EF4-FFF2-40B4-BE49-F238E27FC236}">
                <a16:creationId xmlns:a16="http://schemas.microsoft.com/office/drawing/2014/main" id="{DF42127A-6FF1-1E16-FA44-A7A0B7022C24}"/>
              </a:ext>
            </a:extLst>
          </p:cNvPr>
          <p:cNvSpPr txBox="1"/>
          <p:nvPr/>
        </p:nvSpPr>
        <p:spPr>
          <a:xfrm>
            <a:off x="866520" y="2435527"/>
            <a:ext cx="10261727" cy="2862322"/>
          </a:xfrm>
          <a:prstGeom prst="rect">
            <a:avLst/>
          </a:prstGeom>
          <a:noFill/>
        </p:spPr>
        <p:txBody>
          <a:bodyPr wrap="square">
            <a:spAutoFit/>
          </a:bodyPr>
          <a:lstStyle/>
          <a:p>
            <a:r>
              <a:rPr lang="it-IT" b="1"/>
              <a:t>Informativa Testuale da Inserire in Nota Integrativa</a:t>
            </a:r>
            <a:endParaRPr lang="it-IT"/>
          </a:p>
          <a:p>
            <a:r>
              <a:rPr lang="it-IT"/>
              <a:t>"La società ha aderito per il biennio 2025-2026 al Concordato Preventivo Biennale (CPB) ai sensi del D.Lgs. 13/2024. Le imposte correnti dell'esercizio sono state liquidate sulla base del reddito concordato pari a € [...], oltre all'imposta sostitutiva del [...]% applicata sulla quota incrementale di reddito. La riconciliazione evidenzia un'aliquota effettiva del 13,8%, inferiore all'aliquota teorica del 24%, principalmente a seguito del blocco della tassazione sul maggior reddito civilistico conseguito nell'esercizio e della tassazione agevolata incrementale. Si è provveduto altresì alla svalutazione di € [...] relative a crediti per imposte anticipate iscritte negli esercizi precedenti, stante la sopravvenuta mancanza del presupposto di ragionevole certezza di capienza dei futuri imponibili fiscali analitici nel biennio di vigenza del concordato."</a:t>
            </a:r>
          </a:p>
          <a:p>
            <a:r>
              <a:rPr lang="it-IT" b="1"/>
              <a:t> </a:t>
            </a:r>
            <a:endParaRPr lang="it-IT"/>
          </a:p>
        </p:txBody>
      </p:sp>
    </p:spTree>
    <p:extLst>
      <p:ext uri="{BB962C8B-B14F-4D97-AF65-F5344CB8AC3E}">
        <p14:creationId xmlns:p14="http://schemas.microsoft.com/office/powerpoint/2010/main" val="3691158595"/>
      </p:ext>
    </p:extLst>
  </p:cSld>
  <p:clrMapOvr>
    <a:masterClrMapping/>
  </p:clrMapOvr>
</p:sld>
</file>

<file path=ppt/theme/theme1.xml><?xml version="1.0" encoding="utf-8"?>
<a:theme xmlns:a="http://schemas.openxmlformats.org/drawingml/2006/main" name="Esperienza arancione">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 experience" id="{9BAA8FFB-1EEF-49AC-B7FF-0F37799585E9}" vid="{6523F788-A6E6-47B0-B3C7-625411BE5A1C}"/>
    </a:ext>
  </a:extLst>
</a:theme>
</file>

<file path=docProps/app.xml><?xml version="1.0" encoding="utf-8"?>
<Properties xmlns="http://schemas.openxmlformats.org/officeDocument/2006/extended-properties" xmlns:vt="http://schemas.openxmlformats.org/officeDocument/2006/docPropsVTypes">
  <Template>Orange Experience</Template>
  <TotalTime>124</TotalTime>
  <Words>7870</Words>
  <Application>Microsoft Office PowerPoint</Application>
  <PresentationFormat>Widescreen</PresentationFormat>
  <Paragraphs>580</Paragraphs>
  <Slides>56</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56</vt:i4>
      </vt:variant>
    </vt:vector>
  </HeadingPairs>
  <TitlesOfParts>
    <vt:vector size="63" baseType="lpstr">
      <vt:lpstr>Aptos</vt:lpstr>
      <vt:lpstr>Arial</vt:lpstr>
      <vt:lpstr>Calibri</vt:lpstr>
      <vt:lpstr>Cambria Math</vt:lpstr>
      <vt:lpstr>Oswald SemiBold</vt:lpstr>
      <vt:lpstr>Univers Condensed Light</vt:lpstr>
      <vt:lpstr>Esperienza arancione</vt:lpstr>
      <vt:lpstr>CONCORDATO PREVENTIVO BIENNALE 2026 – 2027 </vt:lpstr>
      <vt:lpstr>IL CONCORDATO PREVENTIVO BIENNALE (CPB) È UN ISTITUTO DI COMPLIANCE FISCALE INTRODOTTO DAL D.LGS. 12 FEBBRAIO 2024, N. 13 (E INTEGRATO DAL D.LGS. N. 108/2024) NELL'AMBITO DELLA RIFORMA TRIBUTARIA ITALIANA.  L'OBIETTIVO PRINCIPALE DELLO STRUMENTO È PROMUOVERE L'ADEMPIMENTO SPONTANEO (SPONTANEOUS COMPLIANCE) E STABILIZZARE IL RAPPORTO TRA FISCO E PICCOLI-MEDI CONTRIBUENTI, OFFRENDO CERTEZZA SUL CARICO FISCALE PER UN ARCO TEMPORALE DI DUE ANNI. </vt:lpstr>
      <vt:lpstr>1. Ambito Soggettivo (A chi è rivolto)  Il concordato si rivolge ai contribuenti di minori dimensioni titolari di partita IVA che svolgono attività d'impresa o lavoro autonomo:    - Contribuenti soggetti agli ISA (Indici Sintetici di Affidabilità fiscale)   - Contribuenti in Regime Forfettario (ai sensi della L. 190/2014) </vt:lpstr>
      <vt:lpstr>2. Requisiti di Accesso e Cause di Esclusione   Per poter aderire alla proposta dell'Agenzia delle Entrate, i contribuenti devono rispettare precisi requisiti d'accesso:   - Assenza di debiti tributari o previdenziali definitivamente accertati pari o superiori a 5.000 euro (fatti salvi i debiti oggetto di rateizzazione o sospensione).   - Corretta presentazione delle dichiarazioni dei redditi negli anni precedenti previsti dalla norma.</vt:lpstr>
      <vt:lpstr>Principali cause di esclusione:   - Mancata presentazione della dichiarazione dei redditi in almeno uno dei tre anni precedenti;  - Condanne per reati tributari o societari di gravità rilevante;  - Inizio dell'attività nel periodo d'imposta precedente a quello oggetto della proposta;   - Effettuazione di operazioni straordinarie (fusioni, scissioni, conferimenti d'azienda) o modifiche sostanziali alla compagine sociale durante il primo anno di concordato. </vt:lpstr>
      <vt:lpstr>3. Come Funziona il Meccanismo  Elaborazione della proposta: L'Agenzia delle Entrate, tramite un software gestionale dedicato (es. Il tuo ISA CPB), incrocia i dati dichiarati dal contribuente con le banche dati a disposizione ed elabora una proposta di reddito imponibile (IRPEF/IRES) e di valore della produzione netta (IRAP) per il biennio.   Accettazione libera e volontaria: Il contribuente sceglie in piena autonomia se accettare o meno la proposta.  Neutralità del rifiuto: La mancata accettazione della proposta non comporta una penalizzazione automatica né un peggioramento del livello di affidabilità fiscale (ISA).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Erica Di Santo</dc:creator>
  <cp:lastModifiedBy>Erica Di Santo</cp:lastModifiedBy>
  <cp:revision>1</cp:revision>
  <dcterms:created xsi:type="dcterms:W3CDTF">2026-09-30T10:27:36Z</dcterms:created>
  <dcterms:modified xsi:type="dcterms:W3CDTF">2026-10-01T07:29:02Z</dcterms:modified>
</cp:coreProperties>
</file>