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79" r:id="rId4"/>
    <p:sldId id="258" r:id="rId5"/>
    <p:sldId id="259" r:id="rId6"/>
    <p:sldId id="260" r:id="rId7"/>
    <p:sldId id="261" r:id="rId8"/>
    <p:sldId id="262" r:id="rId9"/>
    <p:sldId id="263" r:id="rId10"/>
    <p:sldId id="276" r:id="rId11"/>
    <p:sldId id="275" r:id="rId12"/>
    <p:sldId id="264" r:id="rId13"/>
    <p:sldId id="277" r:id="rId14"/>
    <p:sldId id="265" r:id="rId15"/>
    <p:sldId id="272" r:id="rId16"/>
    <p:sldId id="274" r:id="rId17"/>
    <p:sldId id="278" r:id="rId18"/>
    <p:sldId id="267" r:id="rId19"/>
    <p:sldId id="28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3DF77A-62AD-4519-8383-6D7AE4A9B591}" v="2" dt="2026-10-20T20:40:27.516"/>
    <p1510:client id="{EAA19D6E-A3FC-4BFD-9A3B-883552AED7E0}" v="1" dt="2026-10-21T08:04:11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ego Manzara" userId="f53507864657d5ce" providerId="LiveId" clId="{F4C4204C-4705-4A24-B79B-89F40BCA28E3}"/>
    <pc:docChg chg="undo custSel addSld modSld">
      <pc:chgData name="Diego Manzara" userId="f53507864657d5ce" providerId="LiveId" clId="{F4C4204C-4705-4A24-B79B-89F40BCA28E3}" dt="2026-10-21T08:06:35.387" v="645" actId="1076"/>
      <pc:docMkLst>
        <pc:docMk/>
      </pc:docMkLst>
      <pc:sldChg chg="modSp mod">
        <pc:chgData name="Diego Manzara" userId="f53507864657d5ce" providerId="LiveId" clId="{F4C4204C-4705-4A24-B79B-89F40BCA28E3}" dt="2026-10-18T06:04:54.894" v="3" actId="1076"/>
        <pc:sldMkLst>
          <pc:docMk/>
          <pc:sldMk cId="0" sldId="258"/>
        </pc:sldMkLst>
        <pc:spChg chg="mod">
          <ac:chgData name="Diego Manzara" userId="f53507864657d5ce" providerId="LiveId" clId="{F4C4204C-4705-4A24-B79B-89F40BCA28E3}" dt="2026-10-18T06:04:54.894" v="3" actId="1076"/>
          <ac:spMkLst>
            <pc:docMk/>
            <pc:sldMk cId="0" sldId="258"/>
            <ac:spMk id="7" creationId="{00000000-0000-0000-0000-000000000000}"/>
          </ac:spMkLst>
        </pc:spChg>
      </pc:sldChg>
      <pc:sldChg chg="modSp mod">
        <pc:chgData name="Diego Manzara" userId="f53507864657d5ce" providerId="LiveId" clId="{F4C4204C-4705-4A24-B79B-89F40BCA28E3}" dt="2026-10-18T06:15:21.954" v="4" actId="255"/>
        <pc:sldMkLst>
          <pc:docMk/>
          <pc:sldMk cId="0" sldId="260"/>
        </pc:sldMkLst>
        <pc:spChg chg="mod">
          <ac:chgData name="Diego Manzara" userId="f53507864657d5ce" providerId="LiveId" clId="{F4C4204C-4705-4A24-B79B-89F40BCA28E3}" dt="2026-10-18T06:15:21.954" v="4" actId="255"/>
          <ac:spMkLst>
            <pc:docMk/>
            <pc:sldMk cId="0" sldId="260"/>
            <ac:spMk id="15" creationId="{00000000-0000-0000-0000-000000000000}"/>
          </ac:spMkLst>
        </pc:spChg>
      </pc:sldChg>
      <pc:sldChg chg="modSp mod">
        <pc:chgData name="Diego Manzara" userId="f53507864657d5ce" providerId="LiveId" clId="{F4C4204C-4705-4A24-B79B-89F40BCA28E3}" dt="2026-10-18T06:36:24.440" v="9" actId="113"/>
        <pc:sldMkLst>
          <pc:docMk/>
          <pc:sldMk cId="0" sldId="263"/>
        </pc:sldMkLst>
        <pc:spChg chg="mod">
          <ac:chgData name="Diego Manzara" userId="f53507864657d5ce" providerId="LiveId" clId="{F4C4204C-4705-4A24-B79B-89F40BCA28E3}" dt="2026-10-18T06:36:24.440" v="9" actId="113"/>
          <ac:spMkLst>
            <pc:docMk/>
            <pc:sldMk cId="0" sldId="263"/>
            <ac:spMk id="7" creationId="{00000000-0000-0000-0000-000000000000}"/>
          </ac:spMkLst>
        </pc:spChg>
      </pc:sldChg>
      <pc:sldChg chg="modSp mod">
        <pc:chgData name="Diego Manzara" userId="f53507864657d5ce" providerId="LiveId" clId="{F4C4204C-4705-4A24-B79B-89F40BCA28E3}" dt="2026-10-18T06:44:32.998" v="45" actId="113"/>
        <pc:sldMkLst>
          <pc:docMk/>
          <pc:sldMk cId="0" sldId="265"/>
        </pc:sldMkLst>
        <pc:spChg chg="mod">
          <ac:chgData name="Diego Manzara" userId="f53507864657d5ce" providerId="LiveId" clId="{F4C4204C-4705-4A24-B79B-89F40BCA28E3}" dt="2026-10-18T06:44:32.998" v="45" actId="113"/>
          <ac:spMkLst>
            <pc:docMk/>
            <pc:sldMk cId="0" sldId="265"/>
            <ac:spMk id="9" creationId="{63B0164A-66DC-9FE6-41DF-C8F42EBDBC6C}"/>
          </ac:spMkLst>
        </pc:spChg>
      </pc:sldChg>
      <pc:sldChg chg="modSp mod">
        <pc:chgData name="Diego Manzara" userId="f53507864657d5ce" providerId="LiveId" clId="{F4C4204C-4705-4A24-B79B-89F40BCA28E3}" dt="2026-10-18T06:49:52.229" v="52" actId="123"/>
        <pc:sldMkLst>
          <pc:docMk/>
          <pc:sldMk cId="0" sldId="267"/>
        </pc:sldMkLst>
        <pc:spChg chg="mod">
          <ac:chgData name="Diego Manzara" userId="f53507864657d5ce" providerId="LiveId" clId="{F4C4204C-4705-4A24-B79B-89F40BCA28E3}" dt="2026-10-18T06:49:18.209" v="50" actId="123"/>
          <ac:spMkLst>
            <pc:docMk/>
            <pc:sldMk cId="0" sldId="267"/>
            <ac:spMk id="10" creationId="{00000000-0000-0000-0000-000000000000}"/>
          </ac:spMkLst>
        </pc:spChg>
        <pc:spChg chg="mod">
          <ac:chgData name="Diego Manzara" userId="f53507864657d5ce" providerId="LiveId" clId="{F4C4204C-4705-4A24-B79B-89F40BCA28E3}" dt="2026-10-18T06:49:30.181" v="51" actId="123"/>
          <ac:spMkLst>
            <pc:docMk/>
            <pc:sldMk cId="0" sldId="267"/>
            <ac:spMk id="14" creationId="{00000000-0000-0000-0000-000000000000}"/>
          </ac:spMkLst>
        </pc:spChg>
        <pc:spChg chg="mod">
          <ac:chgData name="Diego Manzara" userId="f53507864657d5ce" providerId="LiveId" clId="{F4C4204C-4705-4A24-B79B-89F40BCA28E3}" dt="2026-10-18T06:49:52.229" v="52" actId="123"/>
          <ac:spMkLst>
            <pc:docMk/>
            <pc:sldMk cId="0" sldId="267"/>
            <ac:spMk id="18" creationId="{00000000-0000-0000-0000-000000000000}"/>
          </ac:spMkLst>
        </pc:spChg>
      </pc:sldChg>
      <pc:sldChg chg="delSp modSp mod">
        <pc:chgData name="Diego Manzara" userId="f53507864657d5ce" providerId="LiveId" clId="{F4C4204C-4705-4A24-B79B-89F40BCA28E3}" dt="2026-10-18T06:46:24.507" v="47" actId="20577"/>
        <pc:sldMkLst>
          <pc:docMk/>
          <pc:sldMk cId="0" sldId="272"/>
        </pc:sldMkLst>
        <pc:spChg chg="mod">
          <ac:chgData name="Diego Manzara" userId="f53507864657d5ce" providerId="LiveId" clId="{F4C4204C-4705-4A24-B79B-89F40BCA28E3}" dt="2026-10-18T06:46:24.507" v="47" actId="20577"/>
          <ac:spMkLst>
            <pc:docMk/>
            <pc:sldMk cId="0" sldId="272"/>
            <ac:spMk id="19" creationId="{00000000-0000-0000-0000-000000000000}"/>
          </ac:spMkLst>
        </pc:spChg>
      </pc:sldChg>
      <pc:sldChg chg="delSp modSp mod">
        <pc:chgData name="Diego Manzara" userId="f53507864657d5ce" providerId="LiveId" clId="{F4C4204C-4705-4A24-B79B-89F40BCA28E3}" dt="2026-10-18T06:47:13.772" v="49" actId="478"/>
        <pc:sldMkLst>
          <pc:docMk/>
          <pc:sldMk cId="0" sldId="274"/>
        </pc:sldMkLst>
      </pc:sldChg>
      <pc:sldChg chg="modSp mod">
        <pc:chgData name="Diego Manzara" userId="f53507864657d5ce" providerId="LiveId" clId="{F4C4204C-4705-4A24-B79B-89F40BCA28E3}" dt="2026-10-18T06:35:52.794" v="8" actId="113"/>
        <pc:sldMkLst>
          <pc:docMk/>
          <pc:sldMk cId="1432661367" sldId="276"/>
        </pc:sldMkLst>
        <pc:spChg chg="mod">
          <ac:chgData name="Diego Manzara" userId="f53507864657d5ce" providerId="LiveId" clId="{F4C4204C-4705-4A24-B79B-89F40BCA28E3}" dt="2026-10-18T06:35:52.794" v="8" actId="113"/>
          <ac:spMkLst>
            <pc:docMk/>
            <pc:sldMk cId="1432661367" sldId="276"/>
            <ac:spMk id="7" creationId="{FF25DB4E-2014-EAF7-E1A0-F37483369520}"/>
          </ac:spMkLst>
        </pc:spChg>
      </pc:sldChg>
      <pc:sldChg chg="modSp mod">
        <pc:chgData name="Diego Manzara" userId="f53507864657d5ce" providerId="LiveId" clId="{F4C4204C-4705-4A24-B79B-89F40BCA28E3}" dt="2026-10-18T06:58:22.382" v="321" actId="6549"/>
        <pc:sldMkLst>
          <pc:docMk/>
          <pc:sldMk cId="1610727438" sldId="277"/>
        </pc:sldMkLst>
        <pc:spChg chg="mod">
          <ac:chgData name="Diego Manzara" userId="f53507864657d5ce" providerId="LiveId" clId="{F4C4204C-4705-4A24-B79B-89F40BCA28E3}" dt="2026-10-18T06:58:22.382" v="321" actId="6549"/>
          <ac:spMkLst>
            <pc:docMk/>
            <pc:sldMk cId="1610727438" sldId="277"/>
            <ac:spMk id="24" creationId="{F3E1FE1C-FE2B-0E1C-5FBE-E58C87328672}"/>
          </ac:spMkLst>
        </pc:spChg>
      </pc:sldChg>
      <pc:sldChg chg="modSp mod">
        <pc:chgData name="Diego Manzara" userId="f53507864657d5ce" providerId="LiveId" clId="{F4C4204C-4705-4A24-B79B-89F40BCA28E3}" dt="2026-10-18T07:12:17.980" v="471" actId="6549"/>
        <pc:sldMkLst>
          <pc:docMk/>
          <pc:sldMk cId="0" sldId="279"/>
        </pc:sldMkLst>
        <pc:spChg chg="mod">
          <ac:chgData name="Diego Manzara" userId="f53507864657d5ce" providerId="LiveId" clId="{F4C4204C-4705-4A24-B79B-89F40BCA28E3}" dt="2026-10-18T07:09:56.998" v="429" actId="14100"/>
          <ac:spMkLst>
            <pc:docMk/>
            <pc:sldMk cId="0" sldId="279"/>
            <ac:spMk id="7" creationId="{00000000-0000-0000-0000-000000000000}"/>
          </ac:spMkLst>
        </pc:spChg>
        <pc:spChg chg="mod">
          <ac:chgData name="Diego Manzara" userId="f53507864657d5ce" providerId="LiveId" clId="{F4C4204C-4705-4A24-B79B-89F40BCA28E3}" dt="2026-10-18T07:10:02.231" v="430" actId="14100"/>
          <ac:spMkLst>
            <pc:docMk/>
            <pc:sldMk cId="0" sldId="279"/>
            <ac:spMk id="8" creationId="{00000000-0000-0000-0000-000000000000}"/>
          </ac:spMkLst>
        </pc:spChg>
        <pc:spChg chg="mod">
          <ac:chgData name="Diego Manzara" userId="f53507864657d5ce" providerId="LiveId" clId="{F4C4204C-4705-4A24-B79B-89F40BCA28E3}" dt="2026-10-18T07:09:35.761" v="425" actId="14100"/>
          <ac:spMkLst>
            <pc:docMk/>
            <pc:sldMk cId="0" sldId="279"/>
            <ac:spMk id="11" creationId="{00000000-0000-0000-0000-000000000000}"/>
          </ac:spMkLst>
        </pc:spChg>
        <pc:spChg chg="mod">
          <ac:chgData name="Diego Manzara" userId="f53507864657d5ce" providerId="LiveId" clId="{F4C4204C-4705-4A24-B79B-89F40BCA28E3}" dt="2026-10-18T07:09:42.081" v="426" actId="14100"/>
          <ac:spMkLst>
            <pc:docMk/>
            <pc:sldMk cId="0" sldId="279"/>
            <ac:spMk id="12" creationId="{00000000-0000-0000-0000-000000000000}"/>
          </ac:spMkLst>
        </pc:spChg>
        <pc:spChg chg="mod">
          <ac:chgData name="Diego Manzara" userId="f53507864657d5ce" providerId="LiveId" clId="{F4C4204C-4705-4A24-B79B-89F40BCA28E3}" dt="2026-10-18T07:12:17.980" v="471" actId="6549"/>
          <ac:spMkLst>
            <pc:docMk/>
            <pc:sldMk cId="0" sldId="279"/>
            <ac:spMk id="14" creationId="{00000000-0000-0000-0000-000000000000}"/>
          </ac:spMkLst>
        </pc:spChg>
        <pc:spChg chg="mod">
          <ac:chgData name="Diego Manzara" userId="f53507864657d5ce" providerId="LiveId" clId="{F4C4204C-4705-4A24-B79B-89F40BCA28E3}" dt="2026-10-18T07:09:48.715" v="427" actId="14100"/>
          <ac:spMkLst>
            <pc:docMk/>
            <pc:sldMk cId="0" sldId="279"/>
            <ac:spMk id="15" creationId="{00000000-0000-0000-0000-000000000000}"/>
          </ac:spMkLst>
        </pc:spChg>
        <pc:spChg chg="mod">
          <ac:chgData name="Diego Manzara" userId="f53507864657d5ce" providerId="LiveId" clId="{F4C4204C-4705-4A24-B79B-89F40BCA28E3}" dt="2026-10-18T07:09:53.634" v="428" actId="14100"/>
          <ac:spMkLst>
            <pc:docMk/>
            <pc:sldMk cId="0" sldId="279"/>
            <ac:spMk id="16" creationId="{00000000-0000-0000-0000-000000000000}"/>
          </ac:spMkLst>
        </pc:spChg>
        <pc:spChg chg="mod">
          <ac:chgData name="Diego Manzara" userId="f53507864657d5ce" providerId="LiveId" clId="{F4C4204C-4705-4A24-B79B-89F40BCA28E3}" dt="2026-10-18T07:09:27.356" v="424" actId="1076"/>
          <ac:spMkLst>
            <pc:docMk/>
            <pc:sldMk cId="0" sldId="279"/>
            <ac:spMk id="19" creationId="{00000000-0000-0000-0000-000000000000}"/>
          </ac:spMkLst>
        </pc:spChg>
      </pc:sldChg>
      <pc:sldChg chg="addSp delSp modSp add mod">
        <pc:chgData name="Diego Manzara" userId="f53507864657d5ce" providerId="LiveId" clId="{F4C4204C-4705-4A24-B79B-89F40BCA28E3}" dt="2026-10-21T08:06:35.387" v="645" actId="1076"/>
        <pc:sldMkLst>
          <pc:docMk/>
          <pc:sldMk cId="2953796524" sldId="280"/>
        </pc:sldMkLst>
        <pc:spChg chg="mod">
          <ac:chgData name="Diego Manzara" userId="f53507864657d5ce" providerId="LiveId" clId="{F4C4204C-4705-4A24-B79B-89F40BCA28E3}" dt="2026-10-21T08:02:29.816" v="472" actId="1076"/>
          <ac:spMkLst>
            <pc:docMk/>
            <pc:sldMk cId="2953796524" sldId="280"/>
            <ac:spMk id="3" creationId="{80986DC8-2723-AB59-FE1F-82DA2FFE9AB5}"/>
          </ac:spMkLst>
        </pc:spChg>
        <pc:spChg chg="mod">
          <ac:chgData name="Diego Manzara" userId="f53507864657d5ce" providerId="LiveId" clId="{F4C4204C-4705-4A24-B79B-89F40BCA28E3}" dt="2026-10-21T08:03:17.746" v="483" actId="1076"/>
          <ac:spMkLst>
            <pc:docMk/>
            <pc:sldMk cId="2953796524" sldId="280"/>
            <ac:spMk id="7" creationId="{78A09315-FEB8-8BFB-0BE4-C8D120905184}"/>
          </ac:spMkLst>
        </pc:spChg>
        <pc:spChg chg="add mod">
          <ac:chgData name="Diego Manzara" userId="f53507864657d5ce" providerId="LiveId" clId="{F4C4204C-4705-4A24-B79B-89F40BCA28E3}" dt="2026-10-21T08:06:09.069" v="643" actId="14100"/>
          <ac:spMkLst>
            <pc:docMk/>
            <pc:sldMk cId="2953796524" sldId="280"/>
            <ac:spMk id="8" creationId="{7748D299-000B-43E7-F6C8-66A3C017B524}"/>
          </ac:spMkLst>
        </pc:spChg>
        <pc:spChg chg="mod">
          <ac:chgData name="Diego Manzara" userId="f53507864657d5ce" providerId="LiveId" clId="{F4C4204C-4705-4A24-B79B-89F40BCA28E3}" dt="2026-10-21T08:02:32.676" v="473" actId="1076"/>
          <ac:spMkLst>
            <pc:docMk/>
            <pc:sldMk cId="2953796524" sldId="280"/>
            <ac:spMk id="9" creationId="{F1E448D6-C371-8340-1040-4488602D908E}"/>
          </ac:spMkLst>
        </pc:spChg>
        <pc:spChg chg="mod">
          <ac:chgData name="Diego Manzara" userId="f53507864657d5ce" providerId="LiveId" clId="{F4C4204C-4705-4A24-B79B-89F40BCA28E3}" dt="2026-10-21T08:03:27.476" v="485" actId="14100"/>
          <ac:spMkLst>
            <pc:docMk/>
            <pc:sldMk cId="2953796524" sldId="280"/>
            <ac:spMk id="11" creationId="{F193434B-9E00-716F-0113-D58D1B047397}"/>
          </ac:spMkLst>
        </pc:spChg>
        <pc:spChg chg="add mod">
          <ac:chgData name="Diego Manzara" userId="f53507864657d5ce" providerId="LiveId" clId="{F4C4204C-4705-4A24-B79B-89F40BCA28E3}" dt="2026-10-21T08:06:35.387" v="645" actId="1076"/>
          <ac:spMkLst>
            <pc:docMk/>
            <pc:sldMk cId="2953796524" sldId="280"/>
            <ac:spMk id="12" creationId="{0936E1D4-7142-4986-446F-29C01FCA46B1}"/>
          </ac:spMkLst>
        </pc:spChg>
        <pc:spChg chg="mod">
          <ac:chgData name="Diego Manzara" userId="f53507864657d5ce" providerId="LiveId" clId="{F4C4204C-4705-4A24-B79B-89F40BCA28E3}" dt="2026-10-21T08:06:28.137" v="644" actId="1076"/>
          <ac:spMkLst>
            <pc:docMk/>
            <pc:sldMk cId="2953796524" sldId="280"/>
            <ac:spMk id="13" creationId="{D5B1CBE2-94AE-63F3-DFE6-AAE5B75FDFD8}"/>
          </ac:spMkLst>
        </pc:spChg>
      </pc:sldChg>
    </pc:docChg>
  </pc:docChgLst>
  <pc:docChgLst>
    <pc:chgData name="Diego Manzara" userId="f53507864657d5ce" providerId="LiveId" clId="{F7C44FEB-D8D4-4B5F-8997-F5D696C9CA5B}"/>
    <pc:docChg chg="custSel modSld">
      <pc:chgData name="Diego Manzara" userId="f53507864657d5ce" providerId="LiveId" clId="{F7C44FEB-D8D4-4B5F-8997-F5D696C9CA5B}" dt="2026-10-20T20:40:27.516" v="284"/>
      <pc:docMkLst>
        <pc:docMk/>
      </pc:docMkLst>
      <pc:sldChg chg="modSp mod">
        <pc:chgData name="Diego Manzara" userId="f53507864657d5ce" providerId="LiveId" clId="{F7C44FEB-D8D4-4B5F-8997-F5D696C9CA5B}" dt="2026-10-20T20:40:15.889" v="283" actId="1076"/>
        <pc:sldMkLst>
          <pc:docMk/>
          <pc:sldMk cId="0" sldId="256"/>
        </pc:sldMkLst>
        <pc:spChg chg="mod">
          <ac:chgData name="Diego Manzara" userId="f53507864657d5ce" providerId="LiveId" clId="{F7C44FEB-D8D4-4B5F-8997-F5D696C9CA5B}" dt="2026-10-20T20:38:37.110" v="215" actId="6549"/>
          <ac:spMkLst>
            <pc:docMk/>
            <pc:sldMk cId="0" sldId="256"/>
            <ac:spMk id="7" creationId="{00000000-0000-0000-0000-000000000000}"/>
          </ac:spMkLst>
        </pc:spChg>
        <pc:spChg chg="mod">
          <ac:chgData name="Diego Manzara" userId="f53507864657d5ce" providerId="LiveId" clId="{F7C44FEB-D8D4-4B5F-8997-F5D696C9CA5B}" dt="2026-10-20T20:40:15.889" v="283" actId="1076"/>
          <ac:spMkLst>
            <pc:docMk/>
            <pc:sldMk cId="0" sldId="256"/>
            <ac:spMk id="8" creationId="{00000000-0000-0000-0000-000000000000}"/>
          </ac:spMkLst>
        </pc:spChg>
      </pc:sldChg>
      <pc:sldChg chg="modSp mod">
        <pc:chgData name="Diego Manzara" userId="f53507864657d5ce" providerId="LiveId" clId="{F7C44FEB-D8D4-4B5F-8997-F5D696C9CA5B}" dt="2026-10-20T19:39:57.284" v="0" actId="6549"/>
        <pc:sldMkLst>
          <pc:docMk/>
          <pc:sldMk cId="0" sldId="257"/>
        </pc:sldMkLst>
        <pc:spChg chg="mod">
          <ac:chgData name="Diego Manzara" userId="f53507864657d5ce" providerId="LiveId" clId="{F7C44FEB-D8D4-4B5F-8997-F5D696C9CA5B}" dt="2026-10-20T19:39:57.284" v="0" actId="6549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Diego Manzara" userId="f53507864657d5ce" providerId="LiveId" clId="{F7C44FEB-D8D4-4B5F-8997-F5D696C9CA5B}" dt="2026-10-20T19:53:37.172" v="142" actId="6549"/>
        <pc:sldMkLst>
          <pc:docMk/>
          <pc:sldMk cId="0" sldId="258"/>
        </pc:sldMkLst>
        <pc:spChg chg="mod">
          <ac:chgData name="Diego Manzara" userId="f53507864657d5ce" providerId="LiveId" clId="{F7C44FEB-D8D4-4B5F-8997-F5D696C9CA5B}" dt="2026-10-20T19:53:37.172" v="142" actId="6549"/>
          <ac:spMkLst>
            <pc:docMk/>
            <pc:sldMk cId="0" sldId="258"/>
            <ac:spMk id="3" creationId="{00000000-0000-0000-0000-000000000000}"/>
          </ac:spMkLst>
        </pc:spChg>
        <pc:spChg chg="mod">
          <ac:chgData name="Diego Manzara" userId="f53507864657d5ce" providerId="LiveId" clId="{F7C44FEB-D8D4-4B5F-8997-F5D696C9CA5B}" dt="2026-10-20T19:40:12.176" v="1" actId="20577"/>
          <ac:spMkLst>
            <pc:docMk/>
            <pc:sldMk cId="0" sldId="258"/>
            <ac:spMk id="6" creationId="{00000000-0000-0000-0000-000000000000}"/>
          </ac:spMkLst>
        </pc:spChg>
      </pc:sldChg>
      <pc:sldChg chg="modSp mod">
        <pc:chgData name="Diego Manzara" userId="f53507864657d5ce" providerId="LiveId" clId="{F7C44FEB-D8D4-4B5F-8997-F5D696C9CA5B}" dt="2026-10-20T19:40:20.842" v="4" actId="20577"/>
        <pc:sldMkLst>
          <pc:docMk/>
          <pc:sldMk cId="0" sldId="259"/>
        </pc:sldMkLst>
        <pc:spChg chg="mod">
          <ac:chgData name="Diego Manzara" userId="f53507864657d5ce" providerId="LiveId" clId="{F7C44FEB-D8D4-4B5F-8997-F5D696C9CA5B}" dt="2026-10-20T19:40:20.842" v="4" actId="20577"/>
          <ac:spMkLst>
            <pc:docMk/>
            <pc:sldMk cId="0" sldId="259"/>
            <ac:spMk id="6" creationId="{00000000-0000-0000-0000-000000000000}"/>
          </ac:spMkLst>
        </pc:spChg>
      </pc:sldChg>
      <pc:sldChg chg="modSp mod">
        <pc:chgData name="Diego Manzara" userId="f53507864657d5ce" providerId="LiveId" clId="{F7C44FEB-D8D4-4B5F-8997-F5D696C9CA5B}" dt="2026-10-20T19:40:46.347" v="7" actId="20577"/>
        <pc:sldMkLst>
          <pc:docMk/>
          <pc:sldMk cId="0" sldId="260"/>
        </pc:sldMkLst>
        <pc:spChg chg="mod">
          <ac:chgData name="Diego Manzara" userId="f53507864657d5ce" providerId="LiveId" clId="{F7C44FEB-D8D4-4B5F-8997-F5D696C9CA5B}" dt="2026-10-20T19:40:46.347" v="7" actId="20577"/>
          <ac:spMkLst>
            <pc:docMk/>
            <pc:sldMk cId="0" sldId="260"/>
            <ac:spMk id="6" creationId="{00000000-0000-0000-0000-000000000000}"/>
          </ac:spMkLst>
        </pc:spChg>
      </pc:sldChg>
      <pc:sldChg chg="modSp mod">
        <pc:chgData name="Diego Manzara" userId="f53507864657d5ce" providerId="LiveId" clId="{F7C44FEB-D8D4-4B5F-8997-F5D696C9CA5B}" dt="2026-10-20T19:40:53.023" v="10" actId="20577"/>
        <pc:sldMkLst>
          <pc:docMk/>
          <pc:sldMk cId="0" sldId="261"/>
        </pc:sldMkLst>
        <pc:spChg chg="mod">
          <ac:chgData name="Diego Manzara" userId="f53507864657d5ce" providerId="LiveId" clId="{F7C44FEB-D8D4-4B5F-8997-F5D696C9CA5B}" dt="2026-10-20T19:40:53.023" v="10" actId="20577"/>
          <ac:spMkLst>
            <pc:docMk/>
            <pc:sldMk cId="0" sldId="261"/>
            <ac:spMk id="6" creationId="{00000000-0000-0000-0000-000000000000}"/>
          </ac:spMkLst>
        </pc:spChg>
      </pc:sldChg>
      <pc:sldChg chg="modSp mod">
        <pc:chgData name="Diego Manzara" userId="f53507864657d5ce" providerId="LiveId" clId="{F7C44FEB-D8D4-4B5F-8997-F5D696C9CA5B}" dt="2026-10-20T19:40:59.712" v="13" actId="20577"/>
        <pc:sldMkLst>
          <pc:docMk/>
          <pc:sldMk cId="0" sldId="262"/>
        </pc:sldMkLst>
        <pc:spChg chg="mod">
          <ac:chgData name="Diego Manzara" userId="f53507864657d5ce" providerId="LiveId" clId="{F7C44FEB-D8D4-4B5F-8997-F5D696C9CA5B}" dt="2026-10-20T19:40:59.712" v="13" actId="20577"/>
          <ac:spMkLst>
            <pc:docMk/>
            <pc:sldMk cId="0" sldId="262"/>
            <ac:spMk id="6" creationId="{00000000-0000-0000-0000-000000000000}"/>
          </ac:spMkLst>
        </pc:spChg>
      </pc:sldChg>
      <pc:sldChg chg="modSp mod">
        <pc:chgData name="Diego Manzara" userId="f53507864657d5ce" providerId="LiveId" clId="{F7C44FEB-D8D4-4B5F-8997-F5D696C9CA5B}" dt="2026-10-20T19:41:05.598" v="16" actId="20577"/>
        <pc:sldMkLst>
          <pc:docMk/>
          <pc:sldMk cId="0" sldId="263"/>
        </pc:sldMkLst>
        <pc:spChg chg="mod">
          <ac:chgData name="Diego Manzara" userId="f53507864657d5ce" providerId="LiveId" clId="{F7C44FEB-D8D4-4B5F-8997-F5D696C9CA5B}" dt="2026-10-20T19:41:05.598" v="16" actId="20577"/>
          <ac:spMkLst>
            <pc:docMk/>
            <pc:sldMk cId="0" sldId="263"/>
            <ac:spMk id="6" creationId="{00000000-0000-0000-0000-000000000000}"/>
          </ac:spMkLst>
        </pc:spChg>
      </pc:sldChg>
      <pc:sldChg chg="modSp mod">
        <pc:chgData name="Diego Manzara" userId="f53507864657d5ce" providerId="LiveId" clId="{F7C44FEB-D8D4-4B5F-8997-F5D696C9CA5B}" dt="2026-10-20T19:41:28.252" v="26" actId="20577"/>
        <pc:sldMkLst>
          <pc:docMk/>
          <pc:sldMk cId="0" sldId="264"/>
        </pc:sldMkLst>
        <pc:spChg chg="mod">
          <ac:chgData name="Diego Manzara" userId="f53507864657d5ce" providerId="LiveId" clId="{F7C44FEB-D8D4-4B5F-8997-F5D696C9CA5B}" dt="2026-10-20T19:41:28.252" v="26" actId="20577"/>
          <ac:spMkLst>
            <pc:docMk/>
            <pc:sldMk cId="0" sldId="264"/>
            <ac:spMk id="6" creationId="{00000000-0000-0000-0000-000000000000}"/>
          </ac:spMkLst>
        </pc:spChg>
      </pc:sldChg>
      <pc:sldChg chg="modSp mod">
        <pc:chgData name="Diego Manzara" userId="f53507864657d5ce" providerId="LiveId" clId="{F7C44FEB-D8D4-4B5F-8997-F5D696C9CA5B}" dt="2026-10-20T19:41:44.766" v="32" actId="20577"/>
        <pc:sldMkLst>
          <pc:docMk/>
          <pc:sldMk cId="0" sldId="265"/>
        </pc:sldMkLst>
        <pc:spChg chg="mod">
          <ac:chgData name="Diego Manzara" userId="f53507864657d5ce" providerId="LiveId" clId="{F7C44FEB-D8D4-4B5F-8997-F5D696C9CA5B}" dt="2026-10-20T19:41:44.766" v="32" actId="20577"/>
          <ac:spMkLst>
            <pc:docMk/>
            <pc:sldMk cId="0" sldId="265"/>
            <ac:spMk id="6" creationId="{00000000-0000-0000-0000-000000000000}"/>
          </ac:spMkLst>
        </pc:spChg>
      </pc:sldChg>
      <pc:sldChg chg="modSp mod">
        <pc:chgData name="Diego Manzara" userId="f53507864657d5ce" providerId="LiveId" clId="{F7C44FEB-D8D4-4B5F-8997-F5D696C9CA5B}" dt="2026-10-20T19:42:06.253" v="40" actId="20577"/>
        <pc:sldMkLst>
          <pc:docMk/>
          <pc:sldMk cId="0" sldId="267"/>
        </pc:sldMkLst>
        <pc:spChg chg="mod">
          <ac:chgData name="Diego Manzara" userId="f53507864657d5ce" providerId="LiveId" clId="{F7C44FEB-D8D4-4B5F-8997-F5D696C9CA5B}" dt="2026-10-20T19:42:06.253" v="40" actId="20577"/>
          <ac:spMkLst>
            <pc:docMk/>
            <pc:sldMk cId="0" sldId="267"/>
            <ac:spMk id="6" creationId="{00000000-0000-0000-0000-000000000000}"/>
          </ac:spMkLst>
        </pc:spChg>
      </pc:sldChg>
      <pc:sldChg chg="modSp mod">
        <pc:chgData name="Diego Manzara" userId="f53507864657d5ce" providerId="LiveId" clId="{F7C44FEB-D8D4-4B5F-8997-F5D696C9CA5B}" dt="2026-10-20T19:41:51.675" v="34" actId="20577"/>
        <pc:sldMkLst>
          <pc:docMk/>
          <pc:sldMk cId="0" sldId="272"/>
        </pc:sldMkLst>
        <pc:spChg chg="mod">
          <ac:chgData name="Diego Manzara" userId="f53507864657d5ce" providerId="LiveId" clId="{F7C44FEB-D8D4-4B5F-8997-F5D696C9CA5B}" dt="2026-10-20T19:41:51.675" v="34" actId="20577"/>
          <ac:spMkLst>
            <pc:docMk/>
            <pc:sldMk cId="0" sldId="272"/>
            <ac:spMk id="6" creationId="{00000000-0000-0000-0000-000000000000}"/>
          </ac:spMkLst>
        </pc:spChg>
      </pc:sldChg>
      <pc:sldChg chg="modSp mod">
        <pc:chgData name="Diego Manzara" userId="f53507864657d5ce" providerId="LiveId" clId="{F7C44FEB-D8D4-4B5F-8997-F5D696C9CA5B}" dt="2026-10-20T20:17:07.056" v="144" actId="20577"/>
        <pc:sldMkLst>
          <pc:docMk/>
          <pc:sldMk cId="0" sldId="274"/>
        </pc:sldMkLst>
        <pc:spChg chg="mod">
          <ac:chgData name="Diego Manzara" userId="f53507864657d5ce" providerId="LiveId" clId="{F7C44FEB-D8D4-4B5F-8997-F5D696C9CA5B}" dt="2026-10-20T19:41:56.773" v="36" actId="20577"/>
          <ac:spMkLst>
            <pc:docMk/>
            <pc:sldMk cId="0" sldId="274"/>
            <ac:spMk id="6" creationId="{00000000-0000-0000-0000-000000000000}"/>
          </ac:spMkLst>
        </pc:spChg>
        <pc:spChg chg="mod">
          <ac:chgData name="Diego Manzara" userId="f53507864657d5ce" providerId="LiveId" clId="{F7C44FEB-D8D4-4B5F-8997-F5D696C9CA5B}" dt="2026-10-20T20:17:07.056" v="144" actId="20577"/>
          <ac:spMkLst>
            <pc:docMk/>
            <pc:sldMk cId="0" sldId="274"/>
            <ac:spMk id="14" creationId="{00000000-0000-0000-0000-000000000000}"/>
          </ac:spMkLst>
        </pc:spChg>
      </pc:sldChg>
      <pc:sldChg chg="modSp mod">
        <pc:chgData name="Diego Manzara" userId="f53507864657d5ce" providerId="LiveId" clId="{F7C44FEB-D8D4-4B5F-8997-F5D696C9CA5B}" dt="2026-10-20T19:41:22.970" v="24" actId="20577"/>
        <pc:sldMkLst>
          <pc:docMk/>
          <pc:sldMk cId="466441996" sldId="275"/>
        </pc:sldMkLst>
        <pc:spChg chg="mod">
          <ac:chgData name="Diego Manzara" userId="f53507864657d5ce" providerId="LiveId" clId="{F7C44FEB-D8D4-4B5F-8997-F5D696C9CA5B}" dt="2026-10-20T19:41:22.970" v="24" actId="20577"/>
          <ac:spMkLst>
            <pc:docMk/>
            <pc:sldMk cId="466441996" sldId="275"/>
            <ac:spMk id="6" creationId="{A88CA893-B01E-DB34-438A-C08F90509EE2}"/>
          </ac:spMkLst>
        </pc:spChg>
      </pc:sldChg>
      <pc:sldChg chg="modSp mod">
        <pc:chgData name="Diego Manzara" userId="f53507864657d5ce" providerId="LiveId" clId="{F7C44FEB-D8D4-4B5F-8997-F5D696C9CA5B}" dt="2026-10-20T19:41:11.614" v="20" actId="20577"/>
        <pc:sldMkLst>
          <pc:docMk/>
          <pc:sldMk cId="1432661367" sldId="276"/>
        </pc:sldMkLst>
        <pc:spChg chg="mod">
          <ac:chgData name="Diego Manzara" userId="f53507864657d5ce" providerId="LiveId" clId="{F7C44FEB-D8D4-4B5F-8997-F5D696C9CA5B}" dt="2026-10-20T19:41:11.614" v="20" actId="20577"/>
          <ac:spMkLst>
            <pc:docMk/>
            <pc:sldMk cId="1432661367" sldId="276"/>
            <ac:spMk id="6" creationId="{F73B7B68-F14E-A334-AC75-A54A7C75D52D}"/>
          </ac:spMkLst>
        </pc:spChg>
      </pc:sldChg>
      <pc:sldChg chg="modSp mod">
        <pc:chgData name="Diego Manzara" userId="f53507864657d5ce" providerId="LiveId" clId="{F7C44FEB-D8D4-4B5F-8997-F5D696C9CA5B}" dt="2026-10-20T19:41:39.822" v="30" actId="20577"/>
        <pc:sldMkLst>
          <pc:docMk/>
          <pc:sldMk cId="1610727438" sldId="277"/>
        </pc:sldMkLst>
        <pc:spChg chg="mod">
          <ac:chgData name="Diego Manzara" userId="f53507864657d5ce" providerId="LiveId" clId="{F7C44FEB-D8D4-4B5F-8997-F5D696C9CA5B}" dt="2026-10-20T19:41:39.822" v="30" actId="20577"/>
          <ac:spMkLst>
            <pc:docMk/>
            <pc:sldMk cId="1610727438" sldId="277"/>
            <ac:spMk id="6" creationId="{BFD6551E-8683-DD82-2D83-02C1D2423AEE}"/>
          </ac:spMkLst>
        </pc:spChg>
      </pc:sldChg>
      <pc:sldChg chg="modSp mod">
        <pc:chgData name="Diego Manzara" userId="f53507864657d5ce" providerId="LiveId" clId="{F7C44FEB-D8D4-4B5F-8997-F5D696C9CA5B}" dt="2026-10-20T19:42:01.915" v="38" actId="20577"/>
        <pc:sldMkLst>
          <pc:docMk/>
          <pc:sldMk cId="2389012382" sldId="278"/>
        </pc:sldMkLst>
        <pc:spChg chg="mod">
          <ac:chgData name="Diego Manzara" userId="f53507864657d5ce" providerId="LiveId" clId="{F7C44FEB-D8D4-4B5F-8997-F5D696C9CA5B}" dt="2026-10-20T19:42:01.915" v="38" actId="20577"/>
          <ac:spMkLst>
            <pc:docMk/>
            <pc:sldMk cId="2389012382" sldId="278"/>
            <ac:spMk id="6" creationId="{1A78997C-70A1-DACA-3EBA-80E3F769EC56}"/>
          </ac:spMkLst>
        </pc:spChg>
      </pc:sldChg>
      <pc:sldChg chg="modSp">
        <pc:chgData name="Diego Manzara" userId="f53507864657d5ce" providerId="LiveId" clId="{F7C44FEB-D8D4-4B5F-8997-F5D696C9CA5B}" dt="2026-10-20T20:40:27.516" v="284"/>
        <pc:sldMkLst>
          <pc:docMk/>
          <pc:sldMk cId="0" sldId="279"/>
        </pc:sldMkLst>
        <pc:spChg chg="mod">
          <ac:chgData name="Diego Manzara" userId="f53507864657d5ce" providerId="LiveId" clId="{F7C44FEB-D8D4-4B5F-8997-F5D696C9CA5B}" dt="2026-10-20T20:40:27.516" v="284"/>
          <ac:spMkLst>
            <pc:docMk/>
            <pc:sldMk cId="0" sldId="279"/>
            <ac:spMk id="5" creationId="{00000000-0000-0000-0000-000000000000}"/>
          </ac:spMkLst>
        </pc:spChg>
      </pc:sldChg>
      <pc:sldChg chg="modSp mod">
        <pc:chgData name="Diego Manzara" userId="f53507864657d5ce" providerId="LiveId" clId="{F7C44FEB-D8D4-4B5F-8997-F5D696C9CA5B}" dt="2026-10-20T19:42:11.822" v="42" actId="20577"/>
        <pc:sldMkLst>
          <pc:docMk/>
          <pc:sldMk cId="2953796524" sldId="280"/>
        </pc:sldMkLst>
        <pc:spChg chg="mod">
          <ac:chgData name="Diego Manzara" userId="f53507864657d5ce" providerId="LiveId" clId="{F7C44FEB-D8D4-4B5F-8997-F5D696C9CA5B}" dt="2026-10-20T19:42:11.822" v="42" actId="20577"/>
          <ac:spMkLst>
            <pc:docMk/>
            <pc:sldMk cId="2953796524" sldId="280"/>
            <ac:spMk id="6" creationId="{3EC4DC7F-C6EC-8531-43CF-999B842F07C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7025E6-C0AB-4AA8-8F35-0DED22710F8A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E8A7F7-F6C8-4A49-8F33-D97048C91B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6012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E8A7F7-F6C8-4A49-8F33-D97048C91BE9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2173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E40BA-6F8E-C0D9-0642-7D8925466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995DBD0-CE4C-C84E-60BA-8D0E708E1A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611D356-FE90-A986-E9B9-F9BFD630F4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FB4EAF3-2F48-3C84-0ECB-F40FE10D03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E8A7F7-F6C8-4A49-8F33-D97048C91BE9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8383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A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61120" y="0"/>
            <a:ext cx="3246120" cy="6858000"/>
          </a:xfrm>
          <a:prstGeom prst="rect">
            <a:avLst/>
          </a:prstGeom>
          <a:solidFill>
            <a:srgbClr val="275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738360" y="0"/>
            <a:ext cx="2450592" cy="6858000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Parallelogram 3"/>
          <p:cNvSpPr/>
          <p:nvPr/>
        </p:nvSpPr>
        <p:spPr>
          <a:xfrm>
            <a:off x="8138160" y="0"/>
            <a:ext cx="1645920" cy="6858000"/>
          </a:xfrm>
          <a:prstGeom prst="parallelogram">
            <a:avLst/>
          </a:prstGeom>
          <a:solidFill>
            <a:srgbClr val="E6A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097280"/>
            <a:ext cx="731520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300" b="1">
                <a:solidFill>
                  <a:srgbClr val="8EE0DC"/>
                </a:solidFill>
                <a:latin typeface="Aptos"/>
              </a:defRPr>
            </a:pPr>
            <a:r>
              <a:t>PRESENTAZIONE · FORMAZIONE SPORTIVA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874519"/>
            <a:ext cx="7132320" cy="1828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3400" b="1">
                <a:solidFill>
                  <a:srgbClr val="FFFFFF"/>
                </a:solidFill>
                <a:latin typeface="Aptos"/>
              </a:defRPr>
            </a:pPr>
            <a:r>
              <a:rPr dirty="0"/>
              <a:t>SOCI E TESSERATI:</a:t>
            </a:r>
          </a:p>
          <a:p>
            <a:pPr>
              <a:spcAft>
                <a:spcPts val="800"/>
              </a:spcAft>
              <a:defRPr sz="3400" b="1">
                <a:solidFill>
                  <a:srgbClr val="FFFFFF"/>
                </a:solidFill>
                <a:latin typeface="Aptos"/>
              </a:defRPr>
            </a:pPr>
            <a:r>
              <a:rPr dirty="0"/>
              <a:t>QUESTIONI GIURIDICHE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069080"/>
            <a:ext cx="6675120" cy="144655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E6EDF5"/>
                </a:solidFill>
                <a:latin typeface="Aptos"/>
              </a:defRPr>
            </a:pPr>
            <a:r>
              <a:rPr dirty="0" err="1"/>
              <a:t>Associazioni</a:t>
            </a:r>
            <a:r>
              <a:rPr dirty="0"/>
              <a:t> Sportive </a:t>
            </a:r>
            <a:r>
              <a:rPr dirty="0" err="1"/>
              <a:t>Dilettantistiche</a:t>
            </a:r>
            <a:r>
              <a:rPr dirty="0"/>
              <a:t> (A.S.D.)</a:t>
            </a:r>
          </a:p>
          <a:p>
            <a:pPr>
              <a:spcAft>
                <a:spcPts val="800"/>
              </a:spcAft>
              <a:defRPr sz="1700" b="0">
                <a:solidFill>
                  <a:srgbClr val="E6EDF5"/>
                </a:solidFill>
                <a:latin typeface="Aptos"/>
              </a:defRPr>
            </a:pPr>
            <a:r>
              <a:rPr dirty="0" err="1"/>
              <a:t>Rapporto</a:t>
            </a:r>
            <a:r>
              <a:rPr dirty="0"/>
              <a:t> </a:t>
            </a:r>
            <a:r>
              <a:rPr dirty="0" err="1"/>
              <a:t>associativo</a:t>
            </a:r>
            <a:r>
              <a:rPr dirty="0"/>
              <a:t>, </a:t>
            </a:r>
            <a:r>
              <a:rPr dirty="0" err="1"/>
              <a:t>tesseramento</a:t>
            </a:r>
            <a:r>
              <a:rPr dirty="0"/>
              <a:t> e </a:t>
            </a:r>
            <a:r>
              <a:rPr dirty="0" err="1"/>
              <a:t>partecipazione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minorenni</a:t>
            </a:r>
            <a:endParaRPr lang="it-IT" dirty="0"/>
          </a:p>
          <a:p>
            <a:pPr>
              <a:spcAft>
                <a:spcPts val="800"/>
              </a:spcAft>
              <a:defRPr sz="1700" b="0">
                <a:solidFill>
                  <a:srgbClr val="E6EDF5"/>
                </a:solidFill>
                <a:latin typeface="Aptos"/>
              </a:defRPr>
            </a:pPr>
            <a:endParaRPr lang="it-IT" dirty="0"/>
          </a:p>
          <a:p>
            <a:pPr>
              <a:spcAft>
                <a:spcPts val="800"/>
              </a:spcAft>
              <a:defRPr sz="1700" b="0">
                <a:solidFill>
                  <a:srgbClr val="E6EDF5"/>
                </a:solidFill>
                <a:latin typeface="Aptos"/>
              </a:defRPr>
            </a:pPr>
            <a:r>
              <a:rPr lang="it-IT" dirty="0"/>
              <a:t>Dott. Diego Manzara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249590"/>
            <a:ext cx="6400800" cy="24622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E6EDF5"/>
                </a:solidFill>
                <a:latin typeface="Aptos"/>
              </a:defRPr>
            </a:pPr>
            <a:r>
              <a:rPr lang="it-IT" dirty="0"/>
              <a:t>SOCI E TESSERATI · QUESTIONI GIURIDICHE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0783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800"/>
              </a:spcAft>
              <a:defRPr sz="2700" b="1">
                <a:solidFill>
                  <a:srgbClr val="142A49"/>
                </a:solidFill>
                <a:latin typeface="Aptos"/>
              </a:defRPr>
            </a:pPr>
            <a:r>
              <a:rPr lang="it-IT" dirty="0"/>
              <a:t>A.S.D.- </a:t>
            </a:r>
            <a:r>
              <a:rPr lang="it-IT"/>
              <a:t>soci, tesserati </a:t>
            </a:r>
            <a:r>
              <a:rPr lang="it-IT" dirty="0"/>
              <a:t>e soggetti minorenni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800" b="1">
                <a:solidFill>
                  <a:srgbClr val="5F6F80"/>
                </a:solidFill>
                <a:latin typeface="Aptos"/>
              </a:defRPr>
            </a:pPr>
            <a:r>
              <a:t>SOCI E TESSERATI · QUESTIONI GIURIDICHE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73952"/>
            <a:ext cx="4572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5F6F80"/>
                </a:solidFill>
                <a:latin typeface="Aptos"/>
              </a:defRPr>
            </a:pPr>
            <a:r>
              <a:rPr dirty="0"/>
              <a:t>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097501"/>
            <a:ext cx="10398105" cy="134461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solidFill>
                  <a:schemeClr val="tx1"/>
                </a:solidFill>
              </a:rPr>
              <a:t>Nel sistema sportivo italiano, la </a:t>
            </a:r>
            <a:r>
              <a:rPr lang="it-IT" b="1" dirty="0">
                <a:solidFill>
                  <a:schemeClr val="tx1"/>
                </a:solidFill>
              </a:rPr>
              <a:t>distinzione tra soci e tesserati </a:t>
            </a:r>
            <a:r>
              <a:rPr lang="it-IT" dirty="0">
                <a:solidFill>
                  <a:schemeClr val="tx1"/>
                </a:solidFill>
              </a:rPr>
              <a:t>rappresenta un tema di particolare rilevanza giuridica, organizzativa e amministrativa, soprattutto nell’ambito delle Associazioni Sportive Dilettantistiche (A.S.D.).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59" y="2627622"/>
            <a:ext cx="10398105" cy="1452567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solidFill>
                  <a:schemeClr val="tx1"/>
                </a:solidFill>
              </a:rPr>
              <a:t>La corretta individuazione delle due figure consente di stabilire chi partecipa alla </a:t>
            </a:r>
            <a:r>
              <a:rPr lang="it-IT" b="1" dirty="0">
                <a:solidFill>
                  <a:schemeClr val="tx1"/>
                </a:solidFill>
              </a:rPr>
              <a:t>vita associativa</a:t>
            </a:r>
            <a:r>
              <a:rPr lang="it-IT" dirty="0">
                <a:solidFill>
                  <a:schemeClr val="tx1"/>
                </a:solidFill>
              </a:rPr>
              <a:t>, chi può esercitare il diritto di voto, quali obblighi gravano sugli interessati e quali procedure devono essere rispettate per l’ammissione all’associazione e per il tesseramento sportivo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94360" y="4415891"/>
            <a:ext cx="10398105" cy="1300584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solidFill>
                  <a:schemeClr val="tx1"/>
                </a:solidFill>
              </a:rPr>
              <a:t>La questione assume una particolare importanza quando sono coinvolti </a:t>
            </a:r>
            <a:r>
              <a:rPr lang="it-IT" b="1" dirty="0">
                <a:solidFill>
                  <a:schemeClr val="tx1"/>
                </a:solidFill>
              </a:rPr>
              <a:t>soggetti minorenni</a:t>
            </a:r>
            <a:r>
              <a:rPr lang="it-IT" dirty="0">
                <a:solidFill>
                  <a:schemeClr val="tx1"/>
                </a:solidFill>
              </a:rPr>
              <a:t>, poiché occorre coordinare le norme relative alla capacità di agire, alla responsabilità genitoriale e alla partecipazione all’attività sportiva 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987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621792"/>
            <a:ext cx="1097280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2800" b="1">
                <a:solidFill>
                  <a:srgbClr val="182B49"/>
                </a:solidFill>
                <a:latin typeface="Aptos"/>
              </a:defRPr>
            </a:pPr>
            <a:r>
              <a:t>Il quadro normativo di riferimento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510528"/>
            <a:ext cx="8686800" cy="21544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F6F80"/>
                </a:solidFill>
                <a:latin typeface="Aptos"/>
              </a:defRPr>
            </a:pPr>
            <a:r>
              <a:rPr lang="it-IT"/>
              <a:t>SOCI E TESSERATI · QUESTIONI GIURIDICHE</a:t>
            </a:r>
            <a:endParaRPr lang="it-IT" dirty="0"/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1148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defRPr sz="1000" b="0">
                <a:solidFill>
                  <a:srgbClr val="607084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3520440" cy="2569464"/>
          </a:xfrm>
          <a:prstGeom prst="roundRect">
            <a:avLst/>
          </a:prstGeom>
          <a:solidFill>
            <a:srgbClr val="F3F7FB"/>
          </a:solidFill>
          <a:ln>
            <a:solidFill>
              <a:srgbClr val="E1EB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508760"/>
            <a:ext cx="73152" cy="2569464"/>
          </a:xfrm>
          <a:prstGeom prst="rect">
            <a:avLst/>
          </a:prstGeom>
          <a:solidFill>
            <a:srgbClr val="2987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673351"/>
            <a:ext cx="315468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800" b="1">
                <a:solidFill>
                  <a:srgbClr val="182B49"/>
                </a:solidFill>
                <a:latin typeface="Aptos"/>
              </a:defRPr>
            </a:pPr>
            <a:r>
              <a:t>Costituzione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167128"/>
            <a:ext cx="3154680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500" b="0">
                <a:solidFill>
                  <a:srgbClr val="232C38"/>
                </a:solidFill>
                <a:latin typeface="Aptos"/>
              </a:defRPr>
            </a:pPr>
            <a:r>
              <a:t>Art. 18: libertà di associazione.</a:t>
            </a:r>
            <a:br/>
            <a:r>
              <a:t>Art. 2: diritti della persona nelle formazioni sociali.</a:t>
            </a:r>
            <a:br/>
            <a:r>
              <a:t>Art. 33: valore educativo e sociale dello sport.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508760"/>
            <a:ext cx="3520440" cy="2569464"/>
          </a:xfrm>
          <a:prstGeom prst="roundRect">
            <a:avLst/>
          </a:prstGeom>
          <a:solidFill>
            <a:srgbClr val="F3F7FB"/>
          </a:solidFill>
          <a:ln>
            <a:solidFill>
              <a:srgbClr val="E1EB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43400" y="1508760"/>
            <a:ext cx="82296" cy="2569464"/>
          </a:xfrm>
          <a:prstGeom prst="rect">
            <a:avLst/>
          </a:prstGeom>
          <a:solidFill>
            <a:srgbClr val="2F5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44568" y="1673351"/>
            <a:ext cx="315468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800" b="1">
                <a:solidFill>
                  <a:srgbClr val="182B49"/>
                </a:solidFill>
                <a:latin typeface="Aptos"/>
              </a:defRPr>
            </a:pPr>
            <a:r>
              <a:t>Codice civile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8" y="2167128"/>
            <a:ext cx="3221738" cy="17081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500" b="0">
                <a:solidFill>
                  <a:srgbClr val="232C38"/>
                </a:solidFill>
                <a:latin typeface="Aptos"/>
              </a:defRPr>
            </a:pPr>
            <a:r>
              <a:rPr dirty="0" err="1"/>
              <a:t>Artt</a:t>
            </a:r>
            <a:r>
              <a:rPr dirty="0"/>
              <a:t>. 36–38: </a:t>
            </a:r>
            <a:r>
              <a:rPr dirty="0" err="1"/>
              <a:t>associazioni</a:t>
            </a:r>
            <a:r>
              <a:rPr dirty="0"/>
              <a:t> non </a:t>
            </a:r>
            <a:r>
              <a:rPr dirty="0" err="1"/>
              <a:t>riconosciute</a:t>
            </a:r>
            <a:r>
              <a:rPr dirty="0"/>
              <a:t> e </a:t>
            </a:r>
            <a:r>
              <a:rPr dirty="0" err="1"/>
              <a:t>responsabilità</a:t>
            </a:r>
            <a:r>
              <a:rPr dirty="0"/>
              <a:t>.</a:t>
            </a:r>
            <a:br>
              <a:rPr dirty="0"/>
            </a:br>
            <a:r>
              <a:rPr dirty="0" err="1"/>
              <a:t>Artt</a:t>
            </a:r>
            <a:r>
              <a:rPr dirty="0"/>
              <a:t>. 21, 23 e 24: </a:t>
            </a:r>
            <a:r>
              <a:rPr dirty="0" err="1"/>
              <a:t>assemblee</a:t>
            </a:r>
            <a:r>
              <a:rPr dirty="0"/>
              <a:t>,</a:t>
            </a:r>
            <a:r>
              <a:rPr lang="it-IT" dirty="0"/>
              <a:t> </a:t>
            </a:r>
            <a:r>
              <a:rPr dirty="0" err="1"/>
              <a:t>impugnazioni</a:t>
            </a:r>
            <a:r>
              <a:rPr dirty="0"/>
              <a:t>, </a:t>
            </a:r>
            <a:r>
              <a:rPr dirty="0" err="1"/>
              <a:t>recesso</a:t>
            </a:r>
            <a:r>
              <a:rPr dirty="0"/>
              <a:t> ed</a:t>
            </a:r>
            <a:r>
              <a:rPr lang="it-IT" dirty="0"/>
              <a:t> </a:t>
            </a:r>
            <a:r>
              <a:rPr dirty="0" err="1"/>
              <a:t>esclusione</a:t>
            </a:r>
            <a:r>
              <a:rPr dirty="0"/>
              <a:t>.</a:t>
            </a:r>
            <a:endParaRPr lang="it-IT" dirty="0"/>
          </a:p>
          <a:p>
            <a:pPr>
              <a:defRPr sz="1500" b="0">
                <a:solidFill>
                  <a:srgbClr val="232C38"/>
                </a:solidFill>
                <a:latin typeface="Aptos"/>
              </a:defRPr>
            </a:pPr>
            <a:r>
              <a:rPr lang="it-IT" dirty="0"/>
              <a:t>Artt. 316, 337-bis e seguenti: rappresentanza genitoriale e tutela dei figli minori</a:t>
            </a:r>
            <a:endParaRPr dirty="0"/>
          </a:p>
        </p:txBody>
      </p:sp>
      <p:sp>
        <p:nvSpPr>
          <p:cNvPr id="15" name="Rounded Rectangle 14"/>
          <p:cNvSpPr/>
          <p:nvPr/>
        </p:nvSpPr>
        <p:spPr>
          <a:xfrm>
            <a:off x="8001000" y="1508760"/>
            <a:ext cx="3520440" cy="2569464"/>
          </a:xfrm>
          <a:prstGeom prst="roundRect">
            <a:avLst/>
          </a:prstGeom>
          <a:solidFill>
            <a:srgbClr val="F3F7FB"/>
          </a:solidFill>
          <a:ln>
            <a:solidFill>
              <a:srgbClr val="E1EB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01000" y="1508760"/>
            <a:ext cx="64008" cy="2569464"/>
          </a:xfrm>
          <a:prstGeom prst="rect">
            <a:avLst/>
          </a:prstGeom>
          <a:solidFill>
            <a:srgbClr val="E2A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02168" y="1673351"/>
            <a:ext cx="315468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800" b="1">
                <a:solidFill>
                  <a:srgbClr val="182B49"/>
                </a:solidFill>
                <a:latin typeface="Aptos"/>
              </a:defRPr>
            </a:pPr>
            <a:r>
              <a:t>Normativa sportiva e fiscale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2168" y="2167128"/>
            <a:ext cx="3154680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defRPr sz="1500" b="0">
                <a:solidFill>
                  <a:srgbClr val="232C38"/>
                </a:solidFill>
                <a:latin typeface="Aptos"/>
              </a:defRPr>
            </a:pPr>
            <a:r>
              <a:t>D.Lgs. 36/2021: enti sportivi e tesseramento.</a:t>
            </a:r>
            <a:br/>
            <a:r>
              <a:t>TUIR, art. 148: specifiche condizioni fiscali per enti associativi.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4617720"/>
            <a:ext cx="1042416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2200" b="1">
                <a:solidFill>
                  <a:srgbClr val="182B49"/>
                </a:solidFill>
                <a:latin typeface="Aptos"/>
              </a:defRPr>
            </a:pPr>
            <a:r>
              <a:rPr dirty="0"/>
              <a:t>La </a:t>
            </a:r>
            <a:r>
              <a:rPr dirty="0" err="1"/>
              <a:t>corretta</a:t>
            </a:r>
            <a:r>
              <a:rPr dirty="0"/>
              <a:t> </a:t>
            </a:r>
            <a:r>
              <a:rPr dirty="0" err="1"/>
              <a:t>gestione</a:t>
            </a:r>
            <a:r>
              <a:rPr dirty="0"/>
              <a:t> </a:t>
            </a:r>
            <a:r>
              <a:rPr dirty="0" err="1"/>
              <a:t>richiede</a:t>
            </a:r>
            <a:r>
              <a:rPr dirty="0"/>
              <a:t> </a:t>
            </a:r>
            <a:r>
              <a:rPr dirty="0" err="1"/>
              <a:t>coerenza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legge</a:t>
            </a:r>
            <a:r>
              <a:rPr dirty="0"/>
              <a:t>, </a:t>
            </a:r>
            <a:r>
              <a:t>statuto</a:t>
            </a:r>
            <a:r>
              <a:rPr dirty="0"/>
              <a:t>, procedure interne e </a:t>
            </a:r>
            <a:r>
              <a:rPr dirty="0" err="1"/>
              <a:t>regolamenti</a:t>
            </a:r>
            <a:r>
              <a:rPr dirty="0"/>
              <a:t> </a:t>
            </a:r>
            <a:r>
              <a:rPr dirty="0" err="1"/>
              <a:t>dell’organismo</a:t>
            </a:r>
            <a:r>
              <a:rPr dirty="0"/>
              <a:t> sportivo.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0783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2700" b="1">
                <a:solidFill>
                  <a:srgbClr val="142A49"/>
                </a:solidFill>
                <a:latin typeface="Aptos"/>
              </a:defRPr>
            </a:pPr>
            <a:r>
              <a:rPr dirty="0"/>
              <a:t>Il socio</a:t>
            </a:r>
            <a:r>
              <a:rPr lang="it-IT" dirty="0"/>
              <a:t> nella A.S.D.</a:t>
            </a:r>
            <a:r>
              <a:rPr dirty="0"/>
              <a:t>: </a:t>
            </a:r>
            <a:r>
              <a:rPr lang="it-IT" dirty="0"/>
              <a:t>natura del rapporto associativo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800" b="1">
                <a:solidFill>
                  <a:srgbClr val="5F6F80"/>
                </a:solidFill>
                <a:latin typeface="Aptos"/>
              </a:defRPr>
            </a:pPr>
            <a:r>
              <a:t>SOCI E TESSERATI · QUESTIONI GIURIDICHE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73952"/>
            <a:ext cx="4572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5F6F80"/>
                </a:solidFill>
                <a:latin typeface="Aptos"/>
              </a:defRPr>
            </a:pPr>
            <a:r>
              <a:rPr lang="it-IT" dirty="0"/>
              <a:t>4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1792224" y="1816858"/>
            <a:ext cx="8531352" cy="2154436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just">
              <a:spcAft>
                <a:spcPts val="1200"/>
              </a:spcAft>
              <a:defRPr sz="1900">
                <a:solidFill>
                  <a:srgbClr val="283442"/>
                </a:solidFill>
                <a:latin typeface="Aptos"/>
              </a:defRPr>
            </a:pPr>
            <a:r>
              <a:rPr dirty="0"/>
              <a:t>Il socio è </a:t>
            </a:r>
            <a:r>
              <a:rPr dirty="0" err="1"/>
              <a:t>parte</a:t>
            </a:r>
            <a:r>
              <a:rPr dirty="0"/>
              <a:t> </a:t>
            </a:r>
            <a:r>
              <a:rPr dirty="0" err="1"/>
              <a:t>dell’organizzazione</a:t>
            </a:r>
            <a:r>
              <a:rPr dirty="0"/>
              <a:t>, non </a:t>
            </a:r>
            <a:r>
              <a:rPr dirty="0" err="1"/>
              <a:t>semplicemente</a:t>
            </a:r>
            <a:r>
              <a:rPr dirty="0"/>
              <a:t> un </a:t>
            </a:r>
            <a:r>
              <a:rPr dirty="0" err="1"/>
              <a:t>utente</a:t>
            </a:r>
            <a:r>
              <a:rPr dirty="0"/>
              <a:t> di un </a:t>
            </a:r>
            <a:r>
              <a:rPr dirty="0" err="1"/>
              <a:t>corso</a:t>
            </a:r>
            <a:r>
              <a:rPr dirty="0"/>
              <a:t> o di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struttura</a:t>
            </a:r>
            <a:r>
              <a:rPr dirty="0"/>
              <a:t>.</a:t>
            </a:r>
          </a:p>
          <a:p>
            <a:pPr algn="just">
              <a:spcAft>
                <a:spcPts val="1200"/>
              </a:spcAft>
              <a:defRPr sz="1900">
                <a:solidFill>
                  <a:srgbClr val="283442"/>
                </a:solidFill>
                <a:latin typeface="Aptos"/>
              </a:defRPr>
            </a:pPr>
            <a:r>
              <a:rPr dirty="0" err="1"/>
              <a:t>L’adesione</a:t>
            </a:r>
            <a:r>
              <a:rPr dirty="0"/>
              <a:t> </a:t>
            </a:r>
            <a:r>
              <a:rPr dirty="0" err="1"/>
              <a:t>presuppone</a:t>
            </a:r>
            <a:r>
              <a:rPr dirty="0"/>
              <a:t> </a:t>
            </a:r>
            <a:r>
              <a:rPr dirty="0" err="1"/>
              <a:t>condivisione</a:t>
            </a:r>
            <a:r>
              <a:rPr dirty="0"/>
              <a:t> delle </a:t>
            </a:r>
            <a:r>
              <a:rPr dirty="0" err="1"/>
              <a:t>finalità</a:t>
            </a:r>
            <a:r>
              <a:rPr dirty="0"/>
              <a:t> e </a:t>
            </a:r>
            <a:r>
              <a:rPr dirty="0" err="1"/>
              <a:t>accettazione</a:t>
            </a:r>
            <a:r>
              <a:rPr dirty="0"/>
              <a:t> di </a:t>
            </a:r>
            <a:r>
              <a:rPr dirty="0" err="1"/>
              <a:t>statuto</a:t>
            </a:r>
            <a:r>
              <a:rPr dirty="0"/>
              <a:t> e </a:t>
            </a:r>
            <a:r>
              <a:rPr dirty="0" err="1"/>
              <a:t>regolamenti</a:t>
            </a:r>
            <a:r>
              <a:rPr dirty="0"/>
              <a:t>.</a:t>
            </a:r>
          </a:p>
          <a:p>
            <a:pPr algn="just">
              <a:spcAft>
                <a:spcPts val="1200"/>
              </a:spcAft>
              <a:defRPr sz="1900">
                <a:solidFill>
                  <a:srgbClr val="283442"/>
                </a:solidFill>
                <a:latin typeface="Aptos"/>
              </a:defRPr>
            </a:pPr>
            <a:r>
              <a:rPr dirty="0"/>
              <a:t>La </a:t>
            </a:r>
            <a:r>
              <a:rPr dirty="0" err="1"/>
              <a:t>qualifica</a:t>
            </a:r>
            <a:r>
              <a:rPr dirty="0"/>
              <a:t> </a:t>
            </a:r>
            <a:r>
              <a:rPr dirty="0" err="1"/>
              <a:t>nasce</a:t>
            </a:r>
            <a:r>
              <a:rPr dirty="0"/>
              <a:t> </a:t>
            </a:r>
            <a:r>
              <a:rPr dirty="0" err="1"/>
              <a:t>attraverso</a:t>
            </a:r>
            <a:r>
              <a:rPr dirty="0"/>
              <a:t> la </a:t>
            </a:r>
            <a:r>
              <a:rPr dirty="0" err="1"/>
              <a:t>procedura</a:t>
            </a:r>
            <a:r>
              <a:rPr dirty="0"/>
              <a:t> </a:t>
            </a:r>
            <a:r>
              <a:rPr dirty="0" err="1"/>
              <a:t>prevista</a:t>
            </a:r>
            <a:r>
              <a:rPr dirty="0"/>
              <a:t>: </a:t>
            </a:r>
            <a:r>
              <a:rPr dirty="0" err="1"/>
              <a:t>domanda</a:t>
            </a:r>
            <a:r>
              <a:rPr dirty="0"/>
              <a:t>, </a:t>
            </a:r>
            <a:r>
              <a:rPr dirty="0" err="1"/>
              <a:t>verifica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requisiti</a:t>
            </a:r>
            <a:r>
              <a:rPr dirty="0"/>
              <a:t>, </a:t>
            </a:r>
            <a:r>
              <a:rPr dirty="0" err="1"/>
              <a:t>delibera</a:t>
            </a:r>
            <a:r>
              <a:rPr dirty="0"/>
              <a:t> </a:t>
            </a:r>
            <a:r>
              <a:rPr dirty="0" err="1"/>
              <a:t>dell’organo</a:t>
            </a:r>
            <a:r>
              <a:rPr dirty="0"/>
              <a:t> </a:t>
            </a:r>
            <a:r>
              <a:rPr dirty="0" err="1"/>
              <a:t>competente</a:t>
            </a:r>
            <a:r>
              <a:rPr dirty="0"/>
              <a:t> e </a:t>
            </a:r>
            <a:r>
              <a:rPr dirty="0" err="1"/>
              <a:t>iscrizione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libro</a:t>
            </a:r>
            <a:r>
              <a:rPr dirty="0"/>
              <a:t> degli </a:t>
            </a:r>
            <a:r>
              <a:rPr dirty="0" err="1"/>
              <a:t>associati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2700" b="1">
                <a:solidFill>
                  <a:srgbClr val="142A49"/>
                </a:solidFill>
                <a:latin typeface="Aptos"/>
              </a:defRPr>
            </a:pPr>
            <a:r>
              <a:t>I pilastri del rapporto associativo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800" b="1">
                <a:solidFill>
                  <a:srgbClr val="5F6F80"/>
                </a:solidFill>
                <a:latin typeface="Aptos"/>
              </a:defRPr>
            </a:pPr>
            <a:r>
              <a:t>SOCI E TESSERATI · QUESTIONI GIURIDICHE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73952"/>
            <a:ext cx="4572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5F6F80"/>
                </a:solidFill>
                <a:latin typeface="Aptos"/>
              </a:defRPr>
            </a:pPr>
            <a:r>
              <a:rPr lang="it-IT" dirty="0"/>
              <a:t>5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731520" y="1508760"/>
            <a:ext cx="34747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508760"/>
            <a:ext cx="91440" cy="1600200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673351"/>
            <a:ext cx="31089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142A49"/>
                </a:solidFill>
                <a:latin typeface="Aptos"/>
              </a:defRPr>
            </a:pPr>
            <a:r>
              <a:t>Volontarietà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194560"/>
            <a:ext cx="3108960" cy="7955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just">
              <a:spcAft>
                <a:spcPts val="800"/>
              </a:spcAft>
              <a:defRPr sz="1500" b="0">
                <a:solidFill>
                  <a:srgbClr val="283442"/>
                </a:solidFill>
                <a:latin typeface="Aptos"/>
              </a:defRPr>
            </a:pPr>
            <a:r>
              <a:rPr dirty="0" err="1"/>
              <a:t>Ingresso</a:t>
            </a:r>
            <a:r>
              <a:rPr dirty="0"/>
              <a:t> espresso </a:t>
            </a:r>
            <a:r>
              <a:rPr dirty="0" err="1"/>
              <a:t>dall’interessato</a:t>
            </a:r>
            <a:r>
              <a:rPr dirty="0"/>
              <a:t>, con le </a:t>
            </a:r>
            <a:r>
              <a:rPr dirty="0" err="1"/>
              <a:t>forme</a:t>
            </a:r>
            <a:r>
              <a:rPr dirty="0"/>
              <a:t> di </a:t>
            </a:r>
            <a:r>
              <a:rPr dirty="0" err="1"/>
              <a:t>rappresentanza</a:t>
            </a:r>
            <a:r>
              <a:rPr dirty="0"/>
              <a:t> </a:t>
            </a:r>
            <a:r>
              <a:rPr dirty="0" err="1"/>
              <a:t>ammesse</a:t>
            </a:r>
            <a:r>
              <a:rPr dirty="0"/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508760"/>
            <a:ext cx="34747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89120" y="1508760"/>
            <a:ext cx="91440" cy="1600200"/>
          </a:xfrm>
          <a:prstGeom prst="rect">
            <a:avLst/>
          </a:prstGeom>
          <a:solidFill>
            <a:srgbClr val="275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90288" y="1673351"/>
            <a:ext cx="31089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142A49"/>
                </a:solidFill>
                <a:latin typeface="Aptos"/>
              </a:defRPr>
            </a:pPr>
            <a:r>
              <a:t>Finalità condivise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0288" y="2194560"/>
            <a:ext cx="3108960" cy="55399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just">
              <a:spcAft>
                <a:spcPts val="800"/>
              </a:spcAft>
              <a:defRPr sz="1500" b="0">
                <a:solidFill>
                  <a:srgbClr val="283442"/>
                </a:solidFill>
                <a:latin typeface="Aptos"/>
              </a:defRPr>
            </a:pPr>
            <a:r>
              <a:rPr dirty="0" err="1"/>
              <a:t>Contributo</a:t>
            </a:r>
            <a:r>
              <a:rPr dirty="0"/>
              <a:t> al </a:t>
            </a:r>
            <a:r>
              <a:rPr dirty="0" err="1"/>
              <a:t>perseguimento</a:t>
            </a:r>
            <a:r>
              <a:rPr dirty="0"/>
              <a:t> degli </a:t>
            </a:r>
            <a:r>
              <a:rPr dirty="0" err="1"/>
              <a:t>scopi</a:t>
            </a:r>
            <a:r>
              <a:rPr dirty="0"/>
              <a:t> </a:t>
            </a:r>
            <a:r>
              <a:rPr dirty="0" err="1"/>
              <a:t>dell’associazione</a:t>
            </a:r>
            <a:r>
              <a:rPr dirty="0"/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508760"/>
            <a:ext cx="34747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46720" y="1508760"/>
            <a:ext cx="91440" cy="1600200"/>
          </a:xfrm>
          <a:prstGeom prst="rect">
            <a:avLst/>
          </a:prstGeom>
          <a:solidFill>
            <a:srgbClr val="E6A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47888" y="1673351"/>
            <a:ext cx="31089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142A49"/>
                </a:solidFill>
                <a:latin typeface="Aptos"/>
              </a:defRPr>
            </a:pPr>
            <a:r>
              <a:t>Democraticità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7888" y="2194560"/>
            <a:ext cx="3108960" cy="7955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just">
              <a:spcAft>
                <a:spcPts val="800"/>
              </a:spcAft>
              <a:defRPr sz="1500" b="0">
                <a:solidFill>
                  <a:srgbClr val="283442"/>
                </a:solidFill>
                <a:latin typeface="Aptos"/>
              </a:defRPr>
            </a:pPr>
            <a:r>
              <a:rPr dirty="0" err="1"/>
              <a:t>Uguaglianza</a:t>
            </a:r>
            <a:r>
              <a:rPr dirty="0"/>
              <a:t> degli </a:t>
            </a:r>
            <a:r>
              <a:rPr dirty="0" err="1"/>
              <a:t>associati</a:t>
            </a:r>
            <a:r>
              <a:rPr dirty="0"/>
              <a:t> e </a:t>
            </a:r>
            <a:r>
              <a:rPr dirty="0" err="1"/>
              <a:t>formazione</a:t>
            </a:r>
            <a:r>
              <a:rPr dirty="0"/>
              <a:t> </a:t>
            </a:r>
            <a:r>
              <a:rPr dirty="0" err="1"/>
              <a:t>corretta</a:t>
            </a:r>
            <a:r>
              <a:rPr dirty="0"/>
              <a:t> della </a:t>
            </a:r>
            <a:r>
              <a:rPr dirty="0" err="1"/>
              <a:t>volontà</a:t>
            </a:r>
            <a:r>
              <a:rPr dirty="0"/>
              <a:t> </a:t>
            </a:r>
            <a:r>
              <a:rPr dirty="0" err="1"/>
              <a:t>collettiva</a:t>
            </a:r>
            <a:r>
              <a:rPr dirty="0"/>
              <a:t>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560320" y="3520440"/>
            <a:ext cx="34747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2560320" y="3520440"/>
            <a:ext cx="91440" cy="1600200"/>
          </a:xfrm>
          <a:prstGeom prst="rect">
            <a:avLst/>
          </a:prstGeom>
          <a:solidFill>
            <a:srgbClr val="E6A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2761488" y="3685032"/>
            <a:ext cx="31089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142A49"/>
                </a:solidFill>
                <a:latin typeface="Aptos"/>
              </a:defRPr>
            </a:pPr>
            <a:r>
              <a:t>Autonomia statutaria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61488" y="4206240"/>
            <a:ext cx="3108960" cy="55399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just">
              <a:spcAft>
                <a:spcPts val="800"/>
              </a:spcAft>
              <a:defRPr sz="1500" b="0">
                <a:solidFill>
                  <a:srgbClr val="283442"/>
                </a:solidFill>
                <a:latin typeface="Aptos"/>
              </a:defRPr>
            </a:pPr>
            <a:r>
              <a:rPr dirty="0"/>
              <a:t>Lo </a:t>
            </a:r>
            <a:r>
              <a:rPr dirty="0" err="1"/>
              <a:t>statuto</a:t>
            </a:r>
            <a:r>
              <a:rPr dirty="0"/>
              <a:t> </a:t>
            </a:r>
            <a:r>
              <a:rPr dirty="0" err="1"/>
              <a:t>regola</a:t>
            </a:r>
            <a:r>
              <a:rPr dirty="0"/>
              <a:t> </a:t>
            </a:r>
            <a:r>
              <a:rPr dirty="0" err="1"/>
              <a:t>ammissione</a:t>
            </a:r>
            <a:r>
              <a:rPr dirty="0"/>
              <a:t>, </a:t>
            </a:r>
            <a:r>
              <a:rPr dirty="0" err="1"/>
              <a:t>diritti</a:t>
            </a:r>
            <a:r>
              <a:rPr dirty="0"/>
              <a:t>, </a:t>
            </a:r>
            <a:r>
              <a:rPr dirty="0" err="1"/>
              <a:t>organi</a:t>
            </a:r>
            <a:r>
              <a:rPr dirty="0"/>
              <a:t> e </a:t>
            </a:r>
            <a:r>
              <a:rPr dirty="0" err="1"/>
              <a:t>deliberazioni</a:t>
            </a:r>
            <a:r>
              <a:rPr dirty="0"/>
              <a:t>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7920" y="3520440"/>
            <a:ext cx="34747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217920" y="3520440"/>
            <a:ext cx="91440" cy="1600200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19088" y="3685032"/>
            <a:ext cx="3108960" cy="3693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142A49"/>
                </a:solidFill>
                <a:latin typeface="Aptos"/>
              </a:defRPr>
            </a:pPr>
            <a:r>
              <a:rPr lang="it-IT" dirty="0"/>
              <a:t>assenza di</a:t>
            </a:r>
            <a:r>
              <a:rPr dirty="0"/>
              <a:t> </a:t>
            </a:r>
            <a:r>
              <a:rPr dirty="0" err="1"/>
              <a:t>lucro</a:t>
            </a:r>
            <a:endParaRPr dirty="0"/>
          </a:p>
        </p:txBody>
      </p:sp>
      <p:sp>
        <p:nvSpPr>
          <p:cNvPr id="26" name="TextBox 25"/>
          <p:cNvSpPr txBox="1"/>
          <p:nvPr/>
        </p:nvSpPr>
        <p:spPr>
          <a:xfrm>
            <a:off x="6419088" y="4206240"/>
            <a:ext cx="3108960" cy="7955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just">
              <a:spcAft>
                <a:spcPts val="800"/>
              </a:spcAft>
              <a:defRPr sz="1500" b="0">
                <a:solidFill>
                  <a:srgbClr val="283442"/>
                </a:solidFill>
                <a:latin typeface="Aptos"/>
              </a:defRPr>
            </a:pPr>
            <a:r>
              <a:rPr dirty="0"/>
              <a:t>Patrimonio e </a:t>
            </a:r>
            <a:r>
              <a:rPr dirty="0" err="1"/>
              <a:t>avanzi</a:t>
            </a:r>
            <a:r>
              <a:rPr dirty="0"/>
              <a:t> </a:t>
            </a:r>
            <a:r>
              <a:rPr dirty="0" err="1"/>
              <a:t>destinati</a:t>
            </a:r>
            <a:r>
              <a:rPr dirty="0"/>
              <a:t> alle </a:t>
            </a:r>
            <a:r>
              <a:rPr dirty="0" err="1"/>
              <a:t>finalità</a:t>
            </a:r>
            <a:r>
              <a:rPr dirty="0"/>
              <a:t> </a:t>
            </a:r>
            <a:r>
              <a:rPr dirty="0" err="1"/>
              <a:t>istituzionali</a:t>
            </a:r>
            <a:r>
              <a:rPr dirty="0"/>
              <a:t>, </a:t>
            </a:r>
            <a:r>
              <a:rPr dirty="0" err="1"/>
              <a:t>nei</a:t>
            </a:r>
            <a:r>
              <a:rPr dirty="0"/>
              <a:t> </a:t>
            </a:r>
            <a:r>
              <a:rPr dirty="0" err="1"/>
              <a:t>limiti</a:t>
            </a:r>
            <a:r>
              <a:rPr dirty="0"/>
              <a:t> di </a:t>
            </a:r>
            <a:r>
              <a:rPr dirty="0" err="1"/>
              <a:t>legge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2700" b="1">
                <a:solidFill>
                  <a:srgbClr val="142A49"/>
                </a:solidFill>
                <a:latin typeface="Aptos"/>
              </a:defRPr>
            </a:pPr>
            <a:r>
              <a:t>Diritti e doveri dei soci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800" b="1">
                <a:solidFill>
                  <a:srgbClr val="5F6F80"/>
                </a:solidFill>
                <a:latin typeface="Aptos"/>
              </a:defRPr>
            </a:pPr>
            <a:r>
              <a:t>SOCI E TESSERATI · QUESTIONI GIURIDICHE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73952"/>
            <a:ext cx="4572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5F6F80"/>
                </a:solidFill>
                <a:latin typeface="Aptos"/>
              </a:defRPr>
            </a:pPr>
            <a:r>
              <a:rPr lang="it-IT" dirty="0"/>
              <a:t>6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52120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417320"/>
            <a:ext cx="91440" cy="4480560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581912"/>
            <a:ext cx="48463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42A49"/>
                </a:solidFill>
                <a:latin typeface="Aptos"/>
              </a:defRPr>
            </a:pPr>
            <a:r>
              <a:t>DIRITTI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103120"/>
            <a:ext cx="4846320" cy="379078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283442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Partecipare</a:t>
            </a:r>
            <a:r>
              <a:rPr dirty="0"/>
              <a:t> alla vita </a:t>
            </a:r>
            <a:r>
              <a:rPr dirty="0" err="1"/>
              <a:t>associativa</a:t>
            </a:r>
            <a:r>
              <a:rPr dirty="0"/>
              <a:t> e alle </a:t>
            </a:r>
            <a:r>
              <a:rPr dirty="0" err="1"/>
              <a:t>assemblee</a:t>
            </a:r>
            <a:endParaRPr dirty="0"/>
          </a:p>
          <a:p>
            <a:pPr>
              <a:spcAft>
                <a:spcPts val="800"/>
              </a:spcAft>
              <a:defRPr sz="1700" b="0">
                <a:solidFill>
                  <a:srgbClr val="283442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700" b="0">
                <a:solidFill>
                  <a:srgbClr val="283442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Votare</a:t>
            </a:r>
            <a:r>
              <a:rPr dirty="0"/>
              <a:t> </a:t>
            </a:r>
            <a:r>
              <a:rPr dirty="0" err="1"/>
              <a:t>quando</a:t>
            </a:r>
            <a:r>
              <a:rPr dirty="0"/>
              <a:t> ne </a:t>
            </a:r>
            <a:r>
              <a:rPr dirty="0" err="1"/>
              <a:t>ricorrono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presupposti</a:t>
            </a:r>
            <a:endParaRPr dirty="0"/>
          </a:p>
          <a:p>
            <a:pPr>
              <a:spcAft>
                <a:spcPts val="800"/>
              </a:spcAft>
              <a:defRPr sz="1700" b="0">
                <a:solidFill>
                  <a:srgbClr val="283442"/>
                </a:solidFill>
                <a:latin typeface="Aptos"/>
              </a:defRPr>
            </a:pPr>
            <a:endParaRPr dirty="0"/>
          </a:p>
          <a:p>
            <a:pPr algn="just">
              <a:spcAft>
                <a:spcPts val="800"/>
              </a:spcAft>
              <a:defRPr sz="1700" b="0">
                <a:solidFill>
                  <a:srgbClr val="283442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Eleggere</a:t>
            </a:r>
            <a:r>
              <a:rPr dirty="0"/>
              <a:t> ed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eletti</a:t>
            </a:r>
            <a:r>
              <a:rPr dirty="0"/>
              <a:t>, se in </a:t>
            </a:r>
            <a:r>
              <a:rPr dirty="0" err="1"/>
              <a:t>possesso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requisiti</a:t>
            </a:r>
            <a:endParaRPr dirty="0"/>
          </a:p>
          <a:p>
            <a:pPr>
              <a:spcAft>
                <a:spcPts val="800"/>
              </a:spcAft>
              <a:defRPr sz="1700" b="0">
                <a:solidFill>
                  <a:srgbClr val="283442"/>
                </a:solidFill>
                <a:latin typeface="Aptos"/>
              </a:defRPr>
            </a:pPr>
            <a:endParaRPr dirty="0"/>
          </a:p>
          <a:p>
            <a:pPr algn="just">
              <a:spcAft>
                <a:spcPts val="800"/>
              </a:spcAft>
              <a:defRPr sz="1700" b="0">
                <a:solidFill>
                  <a:srgbClr val="283442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Ricevere</a:t>
            </a:r>
            <a:r>
              <a:rPr dirty="0"/>
              <a:t> </a:t>
            </a:r>
            <a:r>
              <a:rPr dirty="0" err="1"/>
              <a:t>informazioni</a:t>
            </a:r>
            <a:r>
              <a:rPr dirty="0"/>
              <a:t> secondo le </a:t>
            </a:r>
            <a:r>
              <a:rPr dirty="0" err="1"/>
              <a:t>regole</a:t>
            </a:r>
            <a:r>
              <a:rPr dirty="0"/>
              <a:t> </a:t>
            </a:r>
            <a:r>
              <a:rPr dirty="0" err="1"/>
              <a:t>applicabili</a:t>
            </a:r>
            <a:endParaRPr dirty="0"/>
          </a:p>
          <a:p>
            <a:pPr>
              <a:spcAft>
                <a:spcPts val="800"/>
              </a:spcAft>
              <a:defRPr sz="1700" b="0">
                <a:solidFill>
                  <a:srgbClr val="283442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700" b="0">
                <a:solidFill>
                  <a:srgbClr val="283442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Recedere</a:t>
            </a:r>
            <a:r>
              <a:rPr dirty="0"/>
              <a:t> secondo </a:t>
            </a:r>
            <a:r>
              <a:rPr dirty="0" err="1"/>
              <a:t>legge</a:t>
            </a:r>
            <a:r>
              <a:rPr dirty="0"/>
              <a:t> e </a:t>
            </a:r>
            <a:r>
              <a:rPr dirty="0" err="1"/>
              <a:t>statuto</a:t>
            </a:r>
            <a:endParaRPr dirty="0"/>
          </a:p>
        </p:txBody>
      </p:sp>
      <p:sp>
        <p:nvSpPr>
          <p:cNvPr id="11" name="Rounded Rectangle 10"/>
          <p:cNvSpPr/>
          <p:nvPr/>
        </p:nvSpPr>
        <p:spPr>
          <a:xfrm>
            <a:off x="6217920" y="1417320"/>
            <a:ext cx="52120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7920" y="1417320"/>
            <a:ext cx="91440" cy="4480560"/>
          </a:xfrm>
          <a:prstGeom prst="rect">
            <a:avLst/>
          </a:prstGeom>
          <a:solidFill>
            <a:srgbClr val="E6A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19088" y="1581912"/>
            <a:ext cx="48463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42A49"/>
                </a:solidFill>
                <a:latin typeface="Aptos"/>
              </a:defRPr>
            </a:pPr>
            <a:r>
              <a:t>DOVERI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103120"/>
            <a:ext cx="4846320" cy="367588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283442"/>
                </a:solidFill>
                <a:latin typeface="Aptos"/>
              </a:defRPr>
            </a:pPr>
            <a:r>
              <a:t>• Rispettare statuto, regolamenti e delibere legittime</a:t>
            </a:r>
          </a:p>
          <a:p>
            <a:pPr>
              <a:spcAft>
                <a:spcPts val="800"/>
              </a:spcAft>
              <a:defRPr sz="1700" b="0">
                <a:solidFill>
                  <a:srgbClr val="283442"/>
                </a:solidFill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700" b="0">
                <a:solidFill>
                  <a:srgbClr val="283442"/>
                </a:solidFill>
                <a:latin typeface="Aptos"/>
              </a:defRPr>
            </a:pPr>
            <a:r>
              <a:t>• Versare le quote previste</a:t>
            </a:r>
          </a:p>
          <a:p>
            <a:pPr>
              <a:spcAft>
                <a:spcPts val="800"/>
              </a:spcAft>
              <a:defRPr sz="1700" b="0">
                <a:solidFill>
                  <a:srgbClr val="283442"/>
                </a:solidFill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700" b="0">
                <a:solidFill>
                  <a:srgbClr val="283442"/>
                </a:solidFill>
                <a:latin typeface="Aptos"/>
              </a:defRPr>
            </a:pPr>
            <a:r>
              <a:t>• Contribuire alle finalità associative</a:t>
            </a:r>
          </a:p>
          <a:p>
            <a:pPr>
              <a:spcAft>
                <a:spcPts val="800"/>
              </a:spcAft>
              <a:defRPr sz="1700" b="0">
                <a:solidFill>
                  <a:srgbClr val="283442"/>
                </a:solidFill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700" b="0">
                <a:solidFill>
                  <a:srgbClr val="283442"/>
                </a:solidFill>
                <a:latin typeface="Aptos"/>
              </a:defRPr>
            </a:pPr>
            <a:r>
              <a:t>• Rispettare persone, organi e regole di sicurezza</a:t>
            </a:r>
          </a:p>
          <a:p>
            <a:pPr>
              <a:spcAft>
                <a:spcPts val="800"/>
              </a:spcAft>
              <a:defRPr sz="1700" b="0">
                <a:solidFill>
                  <a:srgbClr val="283442"/>
                </a:solidFill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700" b="0">
                <a:solidFill>
                  <a:srgbClr val="283442"/>
                </a:solidFill>
                <a:latin typeface="Aptos"/>
              </a:defRPr>
            </a:pPr>
            <a:r>
              <a:t>• Osservare anche le norme sportive se tesserati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989320"/>
            <a:ext cx="10332720" cy="33855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800"/>
              </a:spcAft>
              <a:defRPr sz="1200" b="0">
                <a:solidFill>
                  <a:srgbClr val="5F6F80"/>
                </a:solidFill>
                <a:latin typeface="Aptos"/>
              </a:defRPr>
            </a:pPr>
            <a:r>
              <a:rPr sz="1600" dirty="0"/>
              <a:t>Le </a:t>
            </a:r>
            <a:r>
              <a:rPr sz="1600" dirty="0" err="1"/>
              <a:t>eventuali</a:t>
            </a:r>
            <a:r>
              <a:rPr sz="1600" dirty="0"/>
              <a:t> </a:t>
            </a:r>
            <a:r>
              <a:rPr sz="1600" dirty="0" err="1"/>
              <a:t>misure</a:t>
            </a:r>
            <a:r>
              <a:rPr sz="1600" dirty="0"/>
              <a:t> </a:t>
            </a:r>
            <a:r>
              <a:rPr sz="1600" dirty="0" err="1"/>
              <a:t>disciplinari</a:t>
            </a:r>
            <a:r>
              <a:rPr sz="1600" dirty="0"/>
              <a:t> </a:t>
            </a:r>
            <a:r>
              <a:rPr sz="1600" dirty="0" err="1"/>
              <a:t>devono</a:t>
            </a:r>
            <a:r>
              <a:rPr sz="1600" dirty="0"/>
              <a:t> </a:t>
            </a:r>
            <a:r>
              <a:rPr sz="1600" dirty="0" err="1"/>
              <a:t>rispettare</a:t>
            </a:r>
            <a:r>
              <a:rPr sz="1600" dirty="0"/>
              <a:t> </a:t>
            </a:r>
            <a:r>
              <a:rPr lang="it-IT" sz="1600" dirty="0"/>
              <a:t>la </a:t>
            </a:r>
            <a:r>
              <a:rPr sz="1600" dirty="0" err="1"/>
              <a:t>legge</a:t>
            </a:r>
            <a:r>
              <a:rPr sz="1600" dirty="0"/>
              <a:t>, </a:t>
            </a:r>
            <a:r>
              <a:rPr lang="it-IT" sz="1600" dirty="0"/>
              <a:t>lo </a:t>
            </a:r>
            <a:r>
              <a:rPr sz="1600" dirty="0" err="1"/>
              <a:t>statuto</a:t>
            </a:r>
            <a:r>
              <a:rPr sz="1600" dirty="0"/>
              <a:t> e </a:t>
            </a:r>
            <a:r>
              <a:rPr lang="it-IT" sz="1600" dirty="0"/>
              <a:t>le </a:t>
            </a:r>
            <a:r>
              <a:rPr sz="1600" dirty="0" err="1"/>
              <a:t>garanzie</a:t>
            </a:r>
            <a:r>
              <a:rPr sz="1600" dirty="0"/>
              <a:t> </a:t>
            </a:r>
            <a:r>
              <a:rPr sz="1600" dirty="0" err="1"/>
              <a:t>dell’interessato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2700" b="1">
                <a:solidFill>
                  <a:srgbClr val="142A49"/>
                </a:solidFill>
                <a:latin typeface="Aptos"/>
              </a:defRPr>
            </a:pPr>
            <a:r>
              <a:t>Soci minorenni: ammissione e rappresentanza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800" b="1">
                <a:solidFill>
                  <a:srgbClr val="5F6F80"/>
                </a:solidFill>
                <a:latin typeface="Aptos"/>
              </a:defRPr>
            </a:pPr>
            <a:r>
              <a:t>SOCI E TESSERATI · QUESTIONI GIURIDICHE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73952"/>
            <a:ext cx="4572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5F6F80"/>
                </a:solidFill>
                <a:latin typeface="Aptos"/>
              </a:defRPr>
            </a:pPr>
            <a:r>
              <a:rPr lang="it-IT" dirty="0"/>
              <a:t>7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777240" y="1508760"/>
            <a:ext cx="10698480" cy="452628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83442"/>
                </a:solidFill>
                <a:latin typeface="Aptos"/>
              </a:defRPr>
            </a:pPr>
            <a:r>
              <a:t>I minorenni possono essere ammessi come soci nel rispetto delle norme e dello statuto.</a:t>
            </a:r>
          </a:p>
          <a:p>
            <a:pPr>
              <a:spcAft>
                <a:spcPts val="1200"/>
              </a:spcAft>
              <a:defRPr sz="1900">
                <a:solidFill>
                  <a:srgbClr val="283442"/>
                </a:solidFill>
                <a:latin typeface="Aptos"/>
              </a:defRPr>
            </a:pPr>
            <a:r>
              <a:t>La procedura dovrebbe comprendere domanda intestata al minore, intervento/consenso del rappresentante legale, accettazione delle regole, delibera e iscrizione nel libro soci.</a:t>
            </a:r>
          </a:p>
          <a:p>
            <a:pPr>
              <a:spcAft>
                <a:spcPts val="1200"/>
              </a:spcAft>
              <a:defRPr sz="1900">
                <a:solidFill>
                  <a:srgbClr val="283442"/>
                </a:solidFill>
                <a:latin typeface="Aptos"/>
              </a:defRPr>
            </a:pPr>
            <a:r>
              <a:t>Il socio è il minorenne: il genitore che firma in sua rappresentanza non diventa automaticamente socio.</a:t>
            </a:r>
          </a:p>
          <a:p>
            <a:pPr>
              <a:spcAft>
                <a:spcPts val="1200"/>
              </a:spcAft>
              <a:defRPr sz="1900">
                <a:solidFill>
                  <a:srgbClr val="283442"/>
                </a:solidFill>
                <a:latin typeface="Aptos"/>
              </a:defRPr>
            </a:pPr>
            <a:r>
              <a:t>Occorre distinguere la titolarità dei diritti associativi dalle modalità del loro esercizio.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2700" b="1">
                <a:solidFill>
                  <a:srgbClr val="142A49"/>
                </a:solidFill>
                <a:latin typeface="Aptos"/>
              </a:defRPr>
            </a:pPr>
            <a:r>
              <a:t>Il voto dei soci minorenni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800" b="1">
                <a:solidFill>
                  <a:srgbClr val="5F6F80"/>
                </a:solidFill>
                <a:latin typeface="Aptos"/>
              </a:defRPr>
            </a:pPr>
            <a:r>
              <a:t>SOCI E TESSERATI · QUESTIONI GIURIDICHE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73952"/>
            <a:ext cx="4572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5F6F80"/>
                </a:solidFill>
                <a:latin typeface="Aptos"/>
              </a:defRPr>
            </a:pPr>
            <a:r>
              <a:rPr lang="it-IT" dirty="0"/>
              <a:t>8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731520" y="1554480"/>
            <a:ext cx="521208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554480"/>
            <a:ext cx="91440" cy="1920240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719072"/>
            <a:ext cx="48463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42A49"/>
                </a:solidFill>
                <a:latin typeface="Aptos"/>
              </a:defRPr>
            </a:pPr>
            <a:r>
              <a:t>Non generalizzare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240280"/>
            <a:ext cx="4846320" cy="11155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442"/>
                </a:solidFill>
                <a:latin typeface="Aptos"/>
              </a:defRPr>
            </a:pPr>
            <a:r>
              <a:t>Non è corretto affermare che tutti i minorenni siano sempre privi del diritto di voto nelle A.S.D.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554480"/>
            <a:ext cx="521208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7920" y="1554480"/>
            <a:ext cx="91440" cy="1920240"/>
          </a:xfrm>
          <a:prstGeom prst="rect">
            <a:avLst/>
          </a:prstGeom>
          <a:solidFill>
            <a:srgbClr val="E6A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19088" y="1719072"/>
            <a:ext cx="48463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42A49"/>
                </a:solidFill>
                <a:latin typeface="Aptos"/>
              </a:defRPr>
            </a:pPr>
            <a:r>
              <a:t>Leggere le regole insieme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240280"/>
            <a:ext cx="4846320" cy="11155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442"/>
                </a:solidFill>
                <a:latin typeface="Aptos"/>
              </a:defRPr>
            </a:pPr>
            <a:r>
              <a:t>Valutare normativa applicabile, statuto, capacità di agire e rappresentanza legale.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977639"/>
            <a:ext cx="10332720" cy="1343958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just">
              <a:spcAft>
                <a:spcPts val="800"/>
              </a:spcAft>
              <a:defRPr sz="1700">
                <a:solidFill>
                  <a:srgbClr val="283442"/>
                </a:solidFill>
                <a:latin typeface="Aptos"/>
              </a:defRPr>
            </a:pPr>
            <a:r>
              <a:rPr dirty="0"/>
              <a:t>Lo </a:t>
            </a:r>
            <a:r>
              <a:rPr dirty="0" err="1"/>
              <a:t>statuto</a:t>
            </a:r>
            <a:r>
              <a:rPr dirty="0"/>
              <a:t> </a:t>
            </a:r>
            <a:r>
              <a:rPr dirty="0" err="1"/>
              <a:t>dovrebbe</a:t>
            </a:r>
            <a:r>
              <a:rPr dirty="0"/>
              <a:t> </a:t>
            </a:r>
            <a:r>
              <a:rPr dirty="0" err="1"/>
              <a:t>chiarire</a:t>
            </a:r>
            <a:r>
              <a:rPr dirty="0"/>
              <a:t> </a:t>
            </a:r>
            <a:r>
              <a:rPr dirty="0" err="1"/>
              <a:t>partecipazione</a:t>
            </a:r>
            <a:r>
              <a:rPr dirty="0"/>
              <a:t> alle </a:t>
            </a:r>
            <a:r>
              <a:rPr dirty="0" err="1"/>
              <a:t>assemblee</a:t>
            </a:r>
            <a:r>
              <a:rPr dirty="0"/>
              <a:t>, </a:t>
            </a:r>
            <a:r>
              <a:rPr dirty="0" err="1"/>
              <a:t>rappresentanza</a:t>
            </a:r>
            <a:r>
              <a:rPr dirty="0"/>
              <a:t>, quorum, </a:t>
            </a:r>
            <a:r>
              <a:rPr dirty="0" err="1"/>
              <a:t>elettorato</a:t>
            </a:r>
            <a:r>
              <a:rPr dirty="0"/>
              <a:t> </a:t>
            </a:r>
            <a:r>
              <a:rPr dirty="0" err="1"/>
              <a:t>attivo</a:t>
            </a:r>
            <a:r>
              <a:rPr dirty="0"/>
              <a:t> e </a:t>
            </a:r>
            <a:r>
              <a:rPr dirty="0" err="1"/>
              <a:t>passivo</a:t>
            </a:r>
            <a:r>
              <a:rPr dirty="0"/>
              <a:t> e accesso alle </a:t>
            </a:r>
            <a:r>
              <a:rPr dirty="0" err="1"/>
              <a:t>cariche</a:t>
            </a:r>
            <a:r>
              <a:rPr dirty="0"/>
              <a:t>.</a:t>
            </a:r>
          </a:p>
          <a:p>
            <a:pPr algn="just">
              <a:spcAft>
                <a:spcPts val="800"/>
              </a:spcAft>
              <a:defRPr sz="1700">
                <a:solidFill>
                  <a:srgbClr val="283442"/>
                </a:solidFill>
                <a:latin typeface="Aptos"/>
              </a:defRPr>
            </a:pPr>
            <a:endParaRPr lang="it-IT" dirty="0"/>
          </a:p>
          <a:p>
            <a:pPr algn="just">
              <a:spcAft>
                <a:spcPts val="800"/>
              </a:spcAft>
              <a:defRPr sz="1700">
                <a:solidFill>
                  <a:srgbClr val="283442"/>
                </a:solidFill>
                <a:latin typeface="Aptos"/>
              </a:defRPr>
            </a:pPr>
            <a:r>
              <a:rPr dirty="0"/>
              <a:t>Il </a:t>
            </a:r>
            <a:r>
              <a:rPr dirty="0" err="1"/>
              <a:t>diritto</a:t>
            </a:r>
            <a:r>
              <a:rPr dirty="0"/>
              <a:t> di </a:t>
            </a:r>
            <a:r>
              <a:rPr dirty="0" err="1"/>
              <a:t>voto</a:t>
            </a:r>
            <a:r>
              <a:rPr dirty="0"/>
              <a:t> </a:t>
            </a:r>
            <a:r>
              <a:rPr dirty="0" err="1"/>
              <a:t>va</a:t>
            </a:r>
            <a:r>
              <a:rPr dirty="0"/>
              <a:t> </a:t>
            </a:r>
            <a:r>
              <a:rPr dirty="0" err="1"/>
              <a:t>distinto</a:t>
            </a:r>
            <a:r>
              <a:rPr dirty="0"/>
              <a:t> </a:t>
            </a:r>
            <a:r>
              <a:rPr dirty="0" err="1"/>
              <a:t>dalla</a:t>
            </a:r>
            <a:r>
              <a:rPr dirty="0"/>
              <a:t> </a:t>
            </a:r>
            <a:r>
              <a:rPr dirty="0" err="1"/>
              <a:t>possibilità</a:t>
            </a:r>
            <a:r>
              <a:rPr dirty="0"/>
              <a:t> di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eletti</a:t>
            </a:r>
            <a:r>
              <a:rPr dirty="0"/>
              <a:t>,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richiede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valutazione</a:t>
            </a:r>
            <a:r>
              <a:rPr dirty="0"/>
              <a:t> </a:t>
            </a:r>
            <a:r>
              <a:rPr dirty="0" err="1"/>
              <a:t>specifica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2700" b="1">
                <a:solidFill>
                  <a:srgbClr val="142A49"/>
                </a:solidFill>
                <a:latin typeface="Aptos"/>
              </a:defRPr>
            </a:pPr>
            <a:r>
              <a:t>Il tesseramento: ingresso nell’ordinamento sportivo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800" b="1">
                <a:solidFill>
                  <a:srgbClr val="5F6F80"/>
                </a:solidFill>
                <a:latin typeface="Aptos"/>
              </a:defRPr>
            </a:pPr>
            <a:r>
              <a:t>SOCI E TESSERATI · QUESTIONI GIURIDICHE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73952"/>
            <a:ext cx="4572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5F6F80"/>
                </a:solidFill>
                <a:latin typeface="Aptos"/>
              </a:defRPr>
            </a:pPr>
            <a:r>
              <a:rPr lang="it-IT" dirty="0"/>
              <a:t>9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777240" y="1508760"/>
            <a:ext cx="10698480" cy="4170372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just">
              <a:spcAft>
                <a:spcPts val="1200"/>
              </a:spcAft>
              <a:defRPr sz="1900">
                <a:solidFill>
                  <a:srgbClr val="283442"/>
                </a:solidFill>
                <a:latin typeface="Aptos"/>
              </a:defRPr>
            </a:pPr>
            <a:r>
              <a:rPr dirty="0"/>
              <a:t>L’art. 15 del </a:t>
            </a:r>
            <a:r>
              <a:rPr dirty="0" err="1"/>
              <a:t>D.Lgs</a:t>
            </a:r>
            <a:r>
              <a:rPr dirty="0"/>
              <a:t>. 36/2021 </a:t>
            </a:r>
            <a:r>
              <a:rPr dirty="0" err="1"/>
              <a:t>definisce</a:t>
            </a:r>
            <a:r>
              <a:rPr dirty="0"/>
              <a:t> il </a:t>
            </a:r>
            <a:r>
              <a:rPr dirty="0" err="1"/>
              <a:t>tesseramento</a:t>
            </a:r>
            <a:r>
              <a:rPr dirty="0"/>
              <a:t> come </a:t>
            </a:r>
            <a:r>
              <a:rPr dirty="0" err="1"/>
              <a:t>atto</a:t>
            </a:r>
            <a:r>
              <a:rPr dirty="0"/>
              <a:t> </a:t>
            </a:r>
            <a:r>
              <a:rPr dirty="0" err="1"/>
              <a:t>formale</a:t>
            </a:r>
            <a:r>
              <a:rPr dirty="0"/>
              <a:t> di </a:t>
            </a:r>
            <a:r>
              <a:rPr dirty="0" err="1"/>
              <a:t>ingresso</a:t>
            </a:r>
            <a:r>
              <a:rPr dirty="0"/>
              <a:t> </a:t>
            </a:r>
            <a:r>
              <a:rPr dirty="0" err="1"/>
              <a:t>nell’ordinamento</a:t>
            </a:r>
            <a:r>
              <a:rPr dirty="0"/>
              <a:t> </a:t>
            </a:r>
            <a:r>
              <a:rPr dirty="0" err="1"/>
              <a:t>sportivo</a:t>
            </a:r>
            <a:r>
              <a:rPr dirty="0"/>
              <a:t>.</a:t>
            </a:r>
          </a:p>
          <a:p>
            <a:pPr algn="just">
              <a:spcAft>
                <a:spcPts val="1200"/>
              </a:spcAft>
              <a:defRPr sz="1900">
                <a:solidFill>
                  <a:srgbClr val="283442"/>
                </a:solidFill>
                <a:latin typeface="Aptos"/>
              </a:defRPr>
            </a:pPr>
            <a:r>
              <a:rPr lang="it-IT" sz="1900" dirty="0"/>
              <a:t>Il tesserato ha </a:t>
            </a:r>
            <a:r>
              <a:rPr lang="it-IT" sz="1900" b="1" dirty="0"/>
              <a:t>diritto</a:t>
            </a:r>
            <a:r>
              <a:rPr lang="it-IT" sz="1900" dirty="0"/>
              <a:t>:</a:t>
            </a:r>
          </a:p>
          <a:p>
            <a:pPr marL="342900" indent="-342900" algn="just">
              <a:spcAft>
                <a:spcPts val="1200"/>
              </a:spcAft>
              <a:buFontTx/>
              <a:buChar char="-"/>
              <a:defRPr sz="1900">
                <a:solidFill>
                  <a:srgbClr val="283442"/>
                </a:solidFill>
                <a:latin typeface="Aptos"/>
              </a:defRPr>
            </a:pPr>
            <a:r>
              <a:rPr lang="it-IT" sz="1900" dirty="0"/>
              <a:t>di partecipare all'attività e alle competizioni organizzate o riconosciute dalla Federazione Sportiva Nazionale, dalla Disciplina Sportiva Associata e dall'Ente di Promozione Sportiva, di appartenenza dell'associazione, dalla società sportiva, per i quali è tesserato </a:t>
            </a:r>
          </a:p>
          <a:p>
            <a:pPr marL="342900" indent="-342900" algn="just">
              <a:spcAft>
                <a:spcPts val="1200"/>
              </a:spcAft>
              <a:buFontTx/>
              <a:buChar char="-"/>
              <a:defRPr sz="1900">
                <a:solidFill>
                  <a:srgbClr val="283442"/>
                </a:solidFill>
                <a:latin typeface="Aptos"/>
              </a:defRPr>
            </a:pPr>
            <a:r>
              <a:rPr lang="it-IT" sz="1900" dirty="0"/>
              <a:t>di concorrere, ove in possesso dei requisiti previsti, a ricoprire presso le Federazioni Sportive Nazionali e le Discipline Sportive Associate le cariche dei relativi organi direttivi e di partecipare alle assemblee degli organi consiliari, secondo le previsioni statutarie e regolamentari </a:t>
            </a:r>
          </a:p>
          <a:p>
            <a:pPr algn="just"/>
            <a:r>
              <a:rPr lang="it-IT" dirty="0"/>
              <a:t>I suoi diritti, tuttavia, non coincidono automaticamente con quelli spettanti ai soci della singola A.S.D.</a:t>
            </a:r>
          </a:p>
          <a:p>
            <a:pPr algn="just"/>
            <a:r>
              <a:rPr lang="it-IT" dirty="0"/>
              <a:t>In particolare, il tesseramento presso una federazione o un ente di promozione sportiva non attribuisce, da solo, il diritto di votare nell’assemblea dell’associazione di base.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7DAC71-19E7-90D6-D593-6E77679F0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0CB58F3-B3C7-7FFD-48F4-040985455B9D}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5CF744-C9E6-8438-C52D-9B35B1591C1D}"/>
              </a:ext>
            </a:extLst>
          </p:cNvPr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2700" b="1">
                <a:solidFill>
                  <a:srgbClr val="142A49"/>
                </a:solidFill>
                <a:latin typeface="Aptos"/>
              </a:defRPr>
            </a:pPr>
            <a:r>
              <a:rPr dirty="0"/>
              <a:t>Il </a:t>
            </a:r>
            <a:r>
              <a:rPr dirty="0" err="1"/>
              <a:t>tesseramento</a:t>
            </a:r>
            <a:r>
              <a:rPr dirty="0"/>
              <a:t>: </a:t>
            </a:r>
            <a:r>
              <a:rPr dirty="0" err="1"/>
              <a:t>ingresso</a:t>
            </a:r>
            <a:r>
              <a:rPr dirty="0"/>
              <a:t> </a:t>
            </a:r>
            <a:r>
              <a:rPr dirty="0" err="1"/>
              <a:t>nell’ordinamento</a:t>
            </a:r>
            <a:r>
              <a:rPr dirty="0"/>
              <a:t> sportivo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910B1F-8077-8423-1730-1412C3D7F355}"/>
              </a:ext>
            </a:extLst>
          </p:cNvPr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800" b="1">
                <a:solidFill>
                  <a:srgbClr val="5F6F80"/>
                </a:solidFill>
                <a:latin typeface="Aptos"/>
              </a:defRPr>
            </a:pPr>
            <a:r>
              <a:t>SOCI E TESSERATI · QUESTIONI GIURIDICHE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3B7B68-F14E-A334-AC75-A54A7C75D52D}"/>
              </a:ext>
            </a:extLst>
          </p:cNvPr>
          <p:cNvSpPr txBox="1"/>
          <p:nvPr/>
        </p:nvSpPr>
        <p:spPr>
          <a:xfrm>
            <a:off x="11109960" y="6473952"/>
            <a:ext cx="4572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5F6F80"/>
                </a:solidFill>
                <a:latin typeface="Aptos"/>
              </a:defRPr>
            </a:pPr>
            <a:r>
              <a:rPr lang="it-IT" dirty="0"/>
              <a:t>10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25DB4E-2014-EAF7-E1A0-F37483369520}"/>
              </a:ext>
            </a:extLst>
          </p:cNvPr>
          <p:cNvSpPr txBox="1"/>
          <p:nvPr/>
        </p:nvSpPr>
        <p:spPr>
          <a:xfrm>
            <a:off x="667512" y="1199179"/>
            <a:ext cx="10698480" cy="4478149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r>
              <a:rPr lang="it-IT" sz="1900" dirty="0"/>
              <a:t>Sul piano degli </a:t>
            </a:r>
            <a:r>
              <a:rPr lang="it-IT" sz="1900" b="1" dirty="0"/>
              <a:t>obblighi</a:t>
            </a:r>
            <a:r>
              <a:rPr lang="it-IT" sz="1900" dirty="0"/>
              <a:t>, il tesserato deve rispettare:</a:t>
            </a:r>
          </a:p>
          <a:p>
            <a:endParaRPr lang="it-IT" sz="1900" dirty="0"/>
          </a:p>
          <a:p>
            <a:pPr marL="342900" lvl="0" indent="-342900">
              <a:buFontTx/>
              <a:buChar char="-"/>
            </a:pPr>
            <a:r>
              <a:rPr lang="it-IT" sz="1900" dirty="0"/>
              <a:t>i regolamenti tecnici e disciplinari;</a:t>
            </a:r>
          </a:p>
          <a:p>
            <a:pPr marL="342900" lvl="0" indent="-342900">
              <a:buFontTx/>
              <a:buChar char="-"/>
            </a:pPr>
            <a:endParaRPr lang="it-IT" sz="1900" dirty="0"/>
          </a:p>
          <a:p>
            <a:pPr marL="342900" lvl="0" indent="-342900">
              <a:buFontTx/>
              <a:buChar char="-"/>
            </a:pPr>
            <a:r>
              <a:rPr lang="it-IT" sz="1900" dirty="0"/>
              <a:t>le disposizioni della federazione o dell’ente di promozione sportiva;</a:t>
            </a:r>
          </a:p>
          <a:p>
            <a:pPr marL="342900" lvl="0" indent="-342900">
              <a:buFontTx/>
              <a:buChar char="-"/>
            </a:pPr>
            <a:endParaRPr lang="it-IT" sz="1900" dirty="0"/>
          </a:p>
          <a:p>
            <a:pPr marL="342900" lvl="0" indent="-342900">
              <a:buFontTx/>
              <a:buChar char="-"/>
            </a:pPr>
            <a:r>
              <a:rPr lang="it-IT" sz="1900" dirty="0"/>
              <a:t>le norme relative alla correttezza sportiva;</a:t>
            </a:r>
          </a:p>
          <a:p>
            <a:pPr marL="342900" lvl="0" indent="-342900">
              <a:buFontTx/>
              <a:buChar char="-"/>
            </a:pPr>
            <a:endParaRPr lang="it-IT" sz="1900" dirty="0"/>
          </a:p>
          <a:p>
            <a:pPr marL="342900" lvl="0" indent="-342900">
              <a:buFontTx/>
              <a:buChar char="-"/>
            </a:pPr>
            <a:r>
              <a:rPr lang="it-IT" sz="1900" dirty="0"/>
              <a:t>le disposizioni in materia di tutela della salute e sicurezza applicabili;</a:t>
            </a:r>
          </a:p>
          <a:p>
            <a:pPr marL="342900" lvl="0" indent="-342900">
              <a:buFontTx/>
              <a:buChar char="-"/>
            </a:pPr>
            <a:endParaRPr lang="it-IT" sz="1900" dirty="0"/>
          </a:p>
          <a:p>
            <a:pPr marL="285750" lvl="0" indent="-285750">
              <a:buFontTx/>
              <a:buChar char="-"/>
            </a:pPr>
            <a:r>
              <a:rPr lang="it-IT" sz="1900" dirty="0"/>
              <a:t>gli eventuali codici di condotta e le procedure di salvaguardia dei minori.</a:t>
            </a:r>
          </a:p>
          <a:p>
            <a:pPr marL="285750" lvl="0" indent="-285750">
              <a:buFontTx/>
              <a:buChar char="-"/>
            </a:pPr>
            <a:endParaRPr lang="it-IT" sz="1900" dirty="0"/>
          </a:p>
          <a:p>
            <a:r>
              <a:rPr lang="it-IT" sz="1900" dirty="0"/>
              <a:t>Il tesseramento può essere soggetto a rinnovo periodico e la sua durata dipende dalle regole dell’organismo sportivo di appartenenza.</a:t>
            </a:r>
          </a:p>
          <a:p>
            <a:r>
              <a:rPr lang="it-IT" sz="1900" dirty="0"/>
              <a:t>È pertanto necessario verificare le disposizioni specifiche della federazione o dell’ente cui l’A.S.D. è affiliata</a:t>
            </a:r>
            <a:r>
              <a:rPr lang="it-I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2661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F71E3E-7A58-6647-3985-63A747A39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46AD7D-EDF1-7015-A70C-20612FEC7CD0}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84E6CB-F07C-85E5-1E09-7A806026561D}"/>
              </a:ext>
            </a:extLst>
          </p:cNvPr>
          <p:cNvSpPr txBox="1"/>
          <p:nvPr/>
        </p:nvSpPr>
        <p:spPr>
          <a:xfrm>
            <a:off x="594360" y="384048"/>
            <a:ext cx="10972800" cy="50783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2700" b="1">
                <a:solidFill>
                  <a:srgbClr val="142A49"/>
                </a:solidFill>
                <a:latin typeface="Aptos"/>
              </a:defRPr>
            </a:pPr>
            <a:r>
              <a:rPr lang="it-IT" dirty="0"/>
              <a:t>funzioni del tesseramento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C96774-2BE7-40BF-39C7-ECA9B7890F4F}"/>
              </a:ext>
            </a:extLst>
          </p:cNvPr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800" b="1">
                <a:solidFill>
                  <a:srgbClr val="5F6F80"/>
                </a:solidFill>
                <a:latin typeface="Aptos"/>
              </a:defRPr>
            </a:pPr>
            <a:r>
              <a:t>SOCI E TESSERATI · QUESTIONI GIURIDICHE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8CA893-B01E-DB34-438A-C08F90509EE2}"/>
              </a:ext>
            </a:extLst>
          </p:cNvPr>
          <p:cNvSpPr txBox="1"/>
          <p:nvPr/>
        </p:nvSpPr>
        <p:spPr>
          <a:xfrm>
            <a:off x="11109960" y="6473952"/>
            <a:ext cx="4572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5F6F80"/>
                </a:solidFill>
                <a:latin typeface="Aptos"/>
              </a:defRPr>
            </a:pPr>
            <a:r>
              <a:rPr lang="it-IT" dirty="0"/>
              <a:t>11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F695A4-BFF5-2E12-7B0C-E0F44C7AF995}"/>
              </a:ext>
            </a:extLst>
          </p:cNvPr>
          <p:cNvSpPr txBox="1"/>
          <p:nvPr/>
        </p:nvSpPr>
        <p:spPr>
          <a:xfrm>
            <a:off x="746607" y="1582097"/>
            <a:ext cx="10698480" cy="433965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just">
              <a:spcAft>
                <a:spcPts val="1200"/>
              </a:spcAft>
              <a:defRPr sz="1900">
                <a:solidFill>
                  <a:srgbClr val="283442"/>
                </a:solidFill>
                <a:latin typeface="Aptos"/>
              </a:defRPr>
            </a:pPr>
            <a:r>
              <a:rPr lang="it-IT" sz="1900" dirty="0">
                <a:latin typeface="Aptos" panose="020B0004020202020204" pitchFamily="34" charset="0"/>
              </a:rPr>
              <a:t>Il tesseramento, riguardando atleti, tecnici, dirigenti e altre figure previste dai regolamenti, svolge diverse</a:t>
            </a:r>
            <a:r>
              <a:rPr sz="1900" dirty="0">
                <a:latin typeface="Aptos" panose="020B0004020202020204" pitchFamily="34" charset="0"/>
              </a:rPr>
              <a:t> </a:t>
            </a:r>
            <a:r>
              <a:rPr lang="it-IT" sz="1900" dirty="0">
                <a:latin typeface="Aptos" panose="020B0004020202020204" pitchFamily="34" charset="0"/>
              </a:rPr>
              <a:t>funzioni:</a:t>
            </a:r>
            <a:r>
              <a:rPr sz="1900" dirty="0">
                <a:latin typeface="Aptos" panose="020B0004020202020204" pitchFamily="34" charset="0"/>
              </a:rPr>
              <a:t> </a:t>
            </a:r>
            <a:endParaRPr lang="it-IT" sz="1900" dirty="0">
              <a:latin typeface="Aptos" panose="020B0004020202020204" pitchFamily="34" charset="0"/>
            </a:endParaRPr>
          </a:p>
          <a:p>
            <a:pPr algn="just"/>
            <a:r>
              <a:rPr lang="it-IT" sz="1900" b="1" dirty="0">
                <a:latin typeface="Aptos" panose="020B0004020202020204" pitchFamily="34" charset="0"/>
              </a:rPr>
              <a:t>Funzione abilitativa:</a:t>
            </a:r>
            <a:r>
              <a:rPr lang="it-IT" sz="1900" dirty="0">
                <a:latin typeface="Aptos" panose="020B0004020202020204" pitchFamily="34" charset="0"/>
              </a:rPr>
              <a:t> permette di praticare attività sportiva nell’ambito dell’organizzazione sportiva di riferimento, secondo le condizioni previste.</a:t>
            </a:r>
          </a:p>
          <a:p>
            <a:pPr algn="just"/>
            <a:endParaRPr lang="it-IT" sz="1900" dirty="0">
              <a:latin typeface="Aptos" panose="020B0004020202020204" pitchFamily="34" charset="0"/>
            </a:endParaRPr>
          </a:p>
          <a:p>
            <a:pPr algn="just"/>
            <a:r>
              <a:rPr lang="it-IT" sz="1900" b="1" dirty="0">
                <a:latin typeface="Aptos" panose="020B0004020202020204" pitchFamily="34" charset="0"/>
              </a:rPr>
              <a:t>Funzione organizzativa:</a:t>
            </a:r>
            <a:r>
              <a:rPr lang="it-IT" sz="1900" dirty="0">
                <a:latin typeface="Aptos" panose="020B0004020202020204" pitchFamily="34" charset="0"/>
              </a:rPr>
              <a:t> consente all’organismo sportivo di identificare gli atleti e gli altri soggetti tesserati e di gestire le attività di propria competenza.</a:t>
            </a:r>
          </a:p>
          <a:p>
            <a:pPr algn="just"/>
            <a:endParaRPr lang="it-IT" sz="1900" dirty="0">
              <a:latin typeface="Aptos" panose="020B0004020202020204" pitchFamily="34" charset="0"/>
            </a:endParaRPr>
          </a:p>
          <a:p>
            <a:pPr algn="just"/>
            <a:r>
              <a:rPr lang="it-IT" sz="1900" b="1" dirty="0">
                <a:latin typeface="Aptos" panose="020B0004020202020204" pitchFamily="34" charset="0"/>
              </a:rPr>
              <a:t>Funzione regolamentare:</a:t>
            </a:r>
            <a:r>
              <a:rPr lang="it-IT" sz="1900" dirty="0">
                <a:latin typeface="Aptos" panose="020B0004020202020204" pitchFamily="34" charset="0"/>
              </a:rPr>
              <a:t> comporta l’obbligo di rispettare le norme sportive applicabili, comprese quelle disciplinari e tecniche.</a:t>
            </a:r>
          </a:p>
          <a:p>
            <a:pPr algn="just"/>
            <a:endParaRPr lang="it-IT" sz="1900" dirty="0">
              <a:latin typeface="Aptos" panose="020B0004020202020204" pitchFamily="34" charset="0"/>
            </a:endParaRPr>
          </a:p>
          <a:p>
            <a:pPr algn="just"/>
            <a:r>
              <a:rPr lang="it-IT" sz="1900" b="1" dirty="0">
                <a:latin typeface="Aptos" panose="020B0004020202020204" pitchFamily="34" charset="0"/>
              </a:rPr>
              <a:t>Funzione di tutela:</a:t>
            </a:r>
            <a:r>
              <a:rPr lang="it-IT" sz="1900" dirty="0">
                <a:latin typeface="Aptos" panose="020B0004020202020204" pitchFamily="34" charset="0"/>
              </a:rPr>
              <a:t> si inserisce nel sistema di garanzie previsto per la pratica sportiva, comprese le disposizioni assicurative applicabili e le eventuali ulteriori tutele richieste dalla disciplina del settore.</a:t>
            </a:r>
            <a:endParaRPr sz="1900" dirty="0">
              <a:latin typeface="Aptos" panose="020B0004020202020204" pitchFamily="34" charset="0"/>
            </a:endParaRPr>
          </a:p>
          <a:p>
            <a:pPr>
              <a:spcAft>
                <a:spcPts val="1200"/>
              </a:spcAft>
              <a:defRPr sz="1900">
                <a:solidFill>
                  <a:srgbClr val="283442"/>
                </a:solidFill>
                <a:latin typeface="Aptos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6441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0783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2700" b="1">
                <a:solidFill>
                  <a:srgbClr val="142A49"/>
                </a:solidFill>
                <a:latin typeface="Aptos"/>
              </a:defRPr>
            </a:pPr>
            <a:r>
              <a:rPr dirty="0" err="1"/>
              <a:t>Tesseramento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minorenni</a:t>
            </a:r>
            <a:r>
              <a:rPr lang="it-IT" dirty="0"/>
              <a:t>: </a:t>
            </a:r>
            <a:r>
              <a:rPr dirty="0" err="1"/>
              <a:t>attenzioni</a:t>
            </a:r>
            <a:r>
              <a:rPr dirty="0"/>
              <a:t> </a:t>
            </a:r>
            <a:r>
              <a:rPr dirty="0" err="1"/>
              <a:t>essenziali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800" b="1">
                <a:solidFill>
                  <a:srgbClr val="5F6F80"/>
                </a:solidFill>
                <a:latin typeface="Aptos"/>
              </a:defRPr>
            </a:pPr>
            <a:r>
              <a:t>SOCI E TESSERATI · QUESTIONI GIURIDICHE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73952"/>
            <a:ext cx="4572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5F6F80"/>
                </a:solidFill>
                <a:latin typeface="Aptos"/>
              </a:defRPr>
            </a:pPr>
            <a:r>
              <a:rPr lang="it-IT" dirty="0"/>
              <a:t>12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621792" y="1881507"/>
            <a:ext cx="10853928" cy="3742545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solidFill>
                  <a:schemeClr val="tx1"/>
                </a:solidFill>
              </a:rPr>
              <a:t>La richiesta di tesseramento del minore deve essere presentata tenendo conto delle capacità, delle inclinazioni naturali e delle aspirazioni del minore. </a:t>
            </a:r>
          </a:p>
          <a:p>
            <a:pPr algn="just"/>
            <a:endParaRPr lang="it-IT" dirty="0">
              <a:solidFill>
                <a:schemeClr val="tx1"/>
              </a:solidFill>
            </a:endParaRPr>
          </a:p>
          <a:p>
            <a:pPr algn="just"/>
            <a:r>
              <a:rPr lang="it-IT" dirty="0">
                <a:solidFill>
                  <a:schemeClr val="tx1"/>
                </a:solidFill>
              </a:rPr>
              <a:t>Essa può essere compiuta disgiuntamente da ciascun genitore nel rispetto della responsabilità genitoriale. </a:t>
            </a:r>
          </a:p>
          <a:p>
            <a:pPr algn="just"/>
            <a:endParaRPr lang="it-IT" dirty="0">
              <a:solidFill>
                <a:schemeClr val="tx1"/>
              </a:solidFill>
            </a:endParaRPr>
          </a:p>
          <a:p>
            <a:pPr algn="just"/>
            <a:r>
              <a:rPr lang="it-IT" dirty="0">
                <a:solidFill>
                  <a:schemeClr val="tx1"/>
                </a:solidFill>
              </a:rPr>
              <a:t>Si applicano, in caso di disaccordo o di esercizio difforme dalle decisioni concordate, le disposizioni dell'articolo 316 del codice civile</a:t>
            </a:r>
          </a:p>
          <a:p>
            <a:pPr algn="just"/>
            <a:endParaRPr lang="it-IT" dirty="0">
              <a:solidFill>
                <a:schemeClr val="tx1"/>
              </a:solidFill>
            </a:endParaRPr>
          </a:p>
          <a:p>
            <a:pPr algn="just"/>
            <a:r>
              <a:rPr lang="it-IT" dirty="0">
                <a:solidFill>
                  <a:schemeClr val="tx1"/>
                </a:solidFill>
              </a:rPr>
              <a:t>In caso di separazione, scioglimento, cessazione degli effetti civili, annullamento, nullità del matrimonio e nei procedimenti relativi ai figli nati fuori dal matrimonio, si applicano le disposizioni di cui agli articoli 337-bis e seguenti del codice civile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D758FEB6-BF99-5F29-9E32-550CF5143D7B}"/>
              </a:ext>
            </a:extLst>
          </p:cNvPr>
          <p:cNvSpPr txBox="1"/>
          <p:nvPr/>
        </p:nvSpPr>
        <p:spPr>
          <a:xfrm>
            <a:off x="2280691" y="1255542"/>
            <a:ext cx="6047232" cy="35394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142A49"/>
                </a:solidFill>
                <a:latin typeface="Aptos"/>
              </a:defRPr>
            </a:pPr>
            <a:r>
              <a:rPr lang="it-IT" dirty="0"/>
              <a:t>Disciplinato specificatamente dall’art. 16 del </a:t>
            </a:r>
            <a:r>
              <a:rPr lang="it-IT" dirty="0" err="1"/>
              <a:t>d.lgs</a:t>
            </a:r>
            <a:r>
              <a:rPr lang="it-IT" dirty="0"/>
              <a:t> 36/2021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FDCB5A-41E3-88E6-DB69-99FBCD6C0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A8796B-09BA-CBAD-9C50-D59B7AE92A51}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ABA98F-B1A2-563B-E264-1BE506D73B23}"/>
              </a:ext>
            </a:extLst>
          </p:cNvPr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2700" b="1">
                <a:solidFill>
                  <a:srgbClr val="142A49"/>
                </a:solidFill>
                <a:latin typeface="Aptos"/>
              </a:defRPr>
            </a:pPr>
            <a:r>
              <a:t>Tesseramento dei minorenni: attenzioni essenziali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7E8824-90F9-11A1-D1EC-517AB1E11214}"/>
              </a:ext>
            </a:extLst>
          </p:cNvPr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800" b="1">
                <a:solidFill>
                  <a:srgbClr val="5F6F80"/>
                </a:solidFill>
                <a:latin typeface="Aptos"/>
              </a:defRPr>
            </a:pPr>
            <a:r>
              <a:t>SOCI E TESSERATI · QUESTIONI GIURIDICHE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D6551E-8683-DD82-2D83-02C1D2423AEE}"/>
              </a:ext>
            </a:extLst>
          </p:cNvPr>
          <p:cNvSpPr txBox="1"/>
          <p:nvPr/>
        </p:nvSpPr>
        <p:spPr>
          <a:xfrm>
            <a:off x="11109960" y="6473952"/>
            <a:ext cx="4572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5F6F80"/>
                </a:solidFill>
                <a:latin typeface="Aptos"/>
              </a:defRPr>
            </a:pPr>
            <a:r>
              <a:rPr lang="it-IT" dirty="0"/>
              <a:t>13</a:t>
            </a:r>
            <a:endParaRPr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F95795A-E5ED-BFC4-028A-AFA7D121AC14}"/>
              </a:ext>
            </a:extLst>
          </p:cNvPr>
          <p:cNvSpPr/>
          <p:nvPr/>
        </p:nvSpPr>
        <p:spPr>
          <a:xfrm>
            <a:off x="494463" y="1565984"/>
            <a:ext cx="10901123" cy="838397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solidFill>
                  <a:schemeClr val="tx1"/>
                </a:solidFill>
              </a:rPr>
              <a:t>Il minore che abbia compiuto i 14 anni di età </a:t>
            </a:r>
            <a:r>
              <a:rPr lang="it-IT" b="1" u="sng" dirty="0">
                <a:solidFill>
                  <a:schemeClr val="tx1"/>
                </a:solidFill>
              </a:rPr>
              <a:t>non può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essere tesserato se non presta personalmente il proprio assenso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887903CF-7C27-7519-74B9-AA5F9AA08A61}"/>
              </a:ext>
            </a:extLst>
          </p:cNvPr>
          <p:cNvSpPr txBox="1"/>
          <p:nvPr/>
        </p:nvSpPr>
        <p:spPr>
          <a:xfrm>
            <a:off x="1772166" y="1141327"/>
            <a:ext cx="7922440" cy="35394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142A49"/>
                </a:solidFill>
                <a:latin typeface="Aptos"/>
              </a:defRPr>
            </a:pPr>
            <a:r>
              <a:rPr lang="it-IT" dirty="0"/>
              <a:t>art. 16 comma 2 del </a:t>
            </a:r>
            <a:r>
              <a:rPr lang="it-IT" dirty="0" err="1"/>
              <a:t>d.lgs</a:t>
            </a:r>
            <a:r>
              <a:rPr lang="it-IT" dirty="0"/>
              <a:t> 36/2021 – minori che abbia compiuto quattordici  anni</a:t>
            </a:r>
            <a:endParaRPr dirty="0"/>
          </a:p>
        </p:txBody>
      </p:sp>
      <p:sp>
        <p:nvSpPr>
          <p:cNvPr id="24" name="Rounded Rectangle 14">
            <a:extLst>
              <a:ext uri="{FF2B5EF4-FFF2-40B4-BE49-F238E27FC236}">
                <a16:creationId xmlns:a16="http://schemas.microsoft.com/office/drawing/2014/main" id="{F3E1FE1C-FE2B-0E1C-5FBE-E58C87328672}"/>
              </a:ext>
            </a:extLst>
          </p:cNvPr>
          <p:cNvSpPr/>
          <p:nvPr/>
        </p:nvSpPr>
        <p:spPr>
          <a:xfrm>
            <a:off x="494463" y="3195484"/>
            <a:ext cx="10901123" cy="2727468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1900" dirty="0">
                <a:solidFill>
                  <a:schemeClr val="tx1"/>
                </a:solidFill>
              </a:rPr>
              <a:t>I minori di anni diciotto che non sono cittadini italiani, anche non in regola con le norme relative all'ingresso e al soggiorno, laddove siano iscritti da almeno un anno a una qualsiasi classe dell'ordinamento scolastico italiano, possono essere tesserati presso società o associazioni affiliate alle Federazioni Sportive Nazionali, alle Discipline Sportive Associate o agli Enti di Promozione Sportiva, anche paralimpici, con le stesse procedure previste per il tesseramento dei cittadini italiani. </a:t>
            </a:r>
          </a:p>
          <a:p>
            <a:pPr algn="just"/>
            <a:r>
              <a:rPr lang="it-IT" sz="1900" dirty="0">
                <a:solidFill>
                  <a:schemeClr val="tx1"/>
                </a:solidFill>
              </a:rPr>
              <a:t>Il tesseramento resta valido, dopo il compimento del diciottesimo anno di età, fino al completamento delle procedure per l'acquisizione della cittadinanza italiana da parte dei soggetti che, ricorrendo i presupposti di cui alla legge 5 febbraio 1992, n. 91, hanno presentato tale richiesta. </a:t>
            </a:r>
            <a:endParaRPr sz="1900" dirty="0">
              <a:solidFill>
                <a:schemeClr val="tx1"/>
              </a:solidFill>
            </a:endParaRPr>
          </a:p>
        </p:txBody>
      </p:sp>
      <p:sp>
        <p:nvSpPr>
          <p:cNvPr id="26" name="TextBox 12">
            <a:extLst>
              <a:ext uri="{FF2B5EF4-FFF2-40B4-BE49-F238E27FC236}">
                <a16:creationId xmlns:a16="http://schemas.microsoft.com/office/drawing/2014/main" id="{6790C3F2-3432-A2D2-A5C7-8714599BD112}"/>
              </a:ext>
            </a:extLst>
          </p:cNvPr>
          <p:cNvSpPr txBox="1"/>
          <p:nvPr/>
        </p:nvSpPr>
        <p:spPr>
          <a:xfrm>
            <a:off x="2421390" y="2770069"/>
            <a:ext cx="6221460" cy="35394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142A49"/>
                </a:solidFill>
                <a:latin typeface="Aptos"/>
              </a:defRPr>
            </a:pPr>
            <a:r>
              <a:rPr lang="it-IT" dirty="0"/>
              <a:t>art. 16 comma 3 del </a:t>
            </a:r>
            <a:r>
              <a:rPr lang="it-IT" dirty="0" err="1"/>
              <a:t>d.lgs</a:t>
            </a:r>
            <a:r>
              <a:rPr lang="it-IT" dirty="0"/>
              <a:t> 36/2021 – minori non cittadini italiani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0727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66541" y="548672"/>
            <a:ext cx="10972800" cy="50783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2700" b="1">
                <a:solidFill>
                  <a:srgbClr val="142A49"/>
                </a:solidFill>
                <a:latin typeface="Aptos"/>
              </a:defRPr>
            </a:pPr>
            <a:r>
              <a:rPr dirty="0"/>
              <a:t>Tutela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minori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800" b="1">
                <a:solidFill>
                  <a:srgbClr val="5F6F80"/>
                </a:solidFill>
                <a:latin typeface="Aptos"/>
              </a:defRPr>
            </a:pPr>
            <a:r>
              <a:t>SOCI E TESSERATI · QUESTIONI GIURIDICHE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73952"/>
            <a:ext cx="4572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5F6F80"/>
                </a:solidFill>
                <a:latin typeface="Aptos"/>
              </a:defRPr>
            </a:pPr>
            <a:r>
              <a:rPr dirty="0"/>
              <a:t>1</a:t>
            </a:r>
            <a:r>
              <a:rPr lang="it-IT" dirty="0"/>
              <a:t>4</a:t>
            </a:r>
            <a:endParaRPr dirty="0"/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63B0164A-66DC-9FE6-41DF-C8F42EBDBC6C}"/>
              </a:ext>
            </a:extLst>
          </p:cNvPr>
          <p:cNvSpPr/>
          <p:nvPr/>
        </p:nvSpPr>
        <p:spPr>
          <a:xfrm>
            <a:off x="1856232" y="2404872"/>
            <a:ext cx="8293608" cy="2130552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1200"/>
              </a:spcAft>
              <a:defRPr sz="1800">
                <a:solidFill>
                  <a:srgbClr val="283442"/>
                </a:solidFill>
                <a:latin typeface="Aptos"/>
              </a:defRPr>
            </a:pPr>
            <a:r>
              <a:rPr lang="it-IT" dirty="0"/>
              <a:t>La tutela dei minori riguarda l’intero svolgimento dell’attività, </a:t>
            </a:r>
            <a:r>
              <a:rPr lang="it-IT" b="1" dirty="0"/>
              <a:t>non soltanto la raccolta del modulo</a:t>
            </a:r>
            <a:r>
              <a:rPr lang="it-IT" dirty="0"/>
              <a:t>, verificando la documentazione e la modulistica ufficiale dell’organismo sportivo di appartenenza, </a:t>
            </a:r>
            <a:r>
              <a:rPr lang="it-IT" b="1" dirty="0"/>
              <a:t>ma anche prestando attenzione </a:t>
            </a:r>
            <a:r>
              <a:rPr lang="it-IT" dirty="0"/>
              <a:t>a salute, sicurezza, copertura assicurativa e prevenzione di abusi, molestie e discriminazioni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>
              <a:spcAft>
                <a:spcPts val="700"/>
              </a:spcAft>
              <a:defRPr sz="2600" b="1">
                <a:solidFill>
                  <a:srgbClr val="142A49"/>
                </a:solidFill>
                <a:latin typeface="Aptos"/>
              </a:defRPr>
            </a:pPr>
            <a:r>
              <a:t>Durata, rinnovo e verifica dello status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F6F80"/>
                </a:solidFill>
                <a:latin typeface="Aptos"/>
              </a:defRPr>
            </a:pPr>
            <a:r>
              <a:rPr dirty="0"/>
              <a:t>SOCI E TESSERATI · QUESTIONI GIURIDICHE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73952"/>
            <a:ext cx="457200" cy="249299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F6F80"/>
                </a:solidFill>
                <a:latin typeface="Aptos"/>
              </a:defRPr>
            </a:pPr>
            <a:r>
              <a:rPr dirty="0"/>
              <a:t>1</a:t>
            </a:r>
            <a:r>
              <a:rPr lang="it-IT" dirty="0"/>
              <a:t>5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731520" y="1554480"/>
            <a:ext cx="34747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554480"/>
            <a:ext cx="91440" cy="1965960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700784"/>
            <a:ext cx="3108960" cy="411480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42A49"/>
                </a:solidFill>
                <a:latin typeface="Aptos"/>
              </a:defRPr>
            </a:pPr>
            <a:r>
              <a:t>VALIDITÀ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194560"/>
            <a:ext cx="3108960" cy="1216152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83442"/>
                </a:solidFill>
                <a:latin typeface="Aptos"/>
              </a:defRPr>
            </a:pPr>
            <a:r>
              <a:rPr dirty="0"/>
              <a:t>La </a:t>
            </a:r>
            <a:r>
              <a:rPr dirty="0" err="1"/>
              <a:t>durata</a:t>
            </a:r>
            <a:r>
              <a:rPr dirty="0"/>
              <a:t> del </a:t>
            </a:r>
            <a:r>
              <a:rPr dirty="0" err="1"/>
              <a:t>tesseramento</a:t>
            </a:r>
            <a:r>
              <a:rPr dirty="0"/>
              <a:t> </a:t>
            </a:r>
            <a:r>
              <a:rPr dirty="0" err="1"/>
              <a:t>dipende</a:t>
            </a:r>
            <a:r>
              <a:rPr dirty="0"/>
              <a:t> </a:t>
            </a:r>
            <a:r>
              <a:rPr dirty="0" err="1"/>
              <a:t>dalle</a:t>
            </a:r>
            <a:r>
              <a:rPr dirty="0"/>
              <a:t> </a:t>
            </a:r>
            <a:r>
              <a:rPr dirty="0" err="1"/>
              <a:t>regole</a:t>
            </a:r>
            <a:r>
              <a:rPr dirty="0"/>
              <a:t> </a:t>
            </a:r>
            <a:r>
              <a:rPr dirty="0" err="1"/>
              <a:t>dell’organismo</a:t>
            </a:r>
            <a:r>
              <a:rPr dirty="0"/>
              <a:t> sportivo e </a:t>
            </a:r>
            <a:r>
              <a:rPr dirty="0" err="1"/>
              <a:t>dalla</a:t>
            </a:r>
            <a:r>
              <a:rPr dirty="0"/>
              <a:t> </a:t>
            </a:r>
            <a:r>
              <a:rPr dirty="0" err="1"/>
              <a:t>procedura</a:t>
            </a:r>
            <a:r>
              <a:rPr dirty="0"/>
              <a:t> </a:t>
            </a:r>
            <a:r>
              <a:rPr dirty="0" err="1"/>
              <a:t>adottata</a:t>
            </a:r>
            <a:r>
              <a:rPr dirty="0"/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554480"/>
            <a:ext cx="34747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89120" y="1554480"/>
            <a:ext cx="91440" cy="1965960"/>
          </a:xfrm>
          <a:prstGeom prst="rect">
            <a:avLst/>
          </a:prstGeom>
          <a:solidFill>
            <a:srgbClr val="275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90288" y="1700784"/>
            <a:ext cx="3108960" cy="411480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42A49"/>
                </a:solidFill>
                <a:latin typeface="Aptos"/>
              </a:defRPr>
            </a:pPr>
            <a:r>
              <a:t>RINNOVO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0288" y="2194560"/>
            <a:ext cx="3108960" cy="803297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 algn="just">
              <a:spcAft>
                <a:spcPts val="700"/>
              </a:spcAft>
              <a:defRPr sz="1500" b="0">
                <a:solidFill>
                  <a:srgbClr val="283442"/>
                </a:solidFill>
                <a:latin typeface="Aptos"/>
              </a:defRPr>
            </a:pPr>
            <a:r>
              <a:rPr dirty="0"/>
              <a:t>Non dare per </a:t>
            </a:r>
            <a:r>
              <a:rPr dirty="0" err="1"/>
              <a:t>scontata</a:t>
            </a:r>
            <a:r>
              <a:rPr dirty="0"/>
              <a:t> la </a:t>
            </a:r>
            <a:r>
              <a:rPr dirty="0" err="1"/>
              <a:t>continuità</a:t>
            </a:r>
            <a:r>
              <a:rPr dirty="0"/>
              <a:t>: </a:t>
            </a:r>
            <a:r>
              <a:rPr dirty="0" err="1"/>
              <a:t>verificare</a:t>
            </a:r>
            <a:r>
              <a:rPr dirty="0"/>
              <a:t> </a:t>
            </a:r>
            <a:r>
              <a:rPr dirty="0" err="1"/>
              <a:t>scadenze</a:t>
            </a:r>
            <a:r>
              <a:rPr dirty="0"/>
              <a:t>, </a:t>
            </a:r>
            <a:r>
              <a:rPr dirty="0" err="1"/>
              <a:t>rinnovi</a:t>
            </a:r>
            <a:r>
              <a:rPr dirty="0"/>
              <a:t> e </a:t>
            </a:r>
            <a:r>
              <a:rPr dirty="0" err="1"/>
              <a:t>condizioni</a:t>
            </a:r>
            <a:r>
              <a:rPr dirty="0"/>
              <a:t> </a:t>
            </a:r>
            <a:r>
              <a:rPr dirty="0" err="1"/>
              <a:t>richieste</a:t>
            </a:r>
            <a:r>
              <a:rPr dirty="0"/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554480"/>
            <a:ext cx="34747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46720" y="1554480"/>
            <a:ext cx="91440" cy="1965960"/>
          </a:xfrm>
          <a:prstGeom prst="rect">
            <a:avLst/>
          </a:prstGeom>
          <a:solidFill>
            <a:srgbClr val="E6A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47888" y="1700784"/>
            <a:ext cx="3108960" cy="411480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42A49"/>
                </a:solidFill>
                <a:latin typeface="Aptos"/>
              </a:defRPr>
            </a:pPr>
            <a:r>
              <a:t>TRACCIABILITÀ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7888" y="2194560"/>
            <a:ext cx="3108960" cy="1216152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83442"/>
                </a:solidFill>
                <a:latin typeface="Aptos"/>
              </a:defRPr>
            </a:pPr>
            <a:r>
              <a:t>Mantenere aggiornati gli elenchi dei tesserati e le evidenze documentali relative allo status.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160520"/>
            <a:ext cx="10241280" cy="105670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700"/>
              </a:spcAft>
              <a:defRPr sz="1700">
                <a:solidFill>
                  <a:srgbClr val="283442"/>
                </a:solidFill>
                <a:latin typeface="Aptos"/>
              </a:defRPr>
            </a:pPr>
            <a:r>
              <a:rPr dirty="0"/>
              <a:t>Prima di </a:t>
            </a:r>
            <a:r>
              <a:rPr dirty="0" err="1"/>
              <a:t>attività</a:t>
            </a:r>
            <a:r>
              <a:rPr dirty="0"/>
              <a:t> o </a:t>
            </a:r>
            <a:r>
              <a:rPr dirty="0" err="1"/>
              <a:t>competizioni</a:t>
            </a:r>
            <a:r>
              <a:rPr dirty="0"/>
              <a:t>, </a:t>
            </a:r>
            <a:r>
              <a:rPr dirty="0" err="1"/>
              <a:t>verificare</a:t>
            </a:r>
            <a:r>
              <a:rPr dirty="0"/>
              <a:t> </a:t>
            </a:r>
            <a:r>
              <a:rPr dirty="0" err="1"/>
              <a:t>l’effettiva</a:t>
            </a:r>
            <a:r>
              <a:rPr dirty="0"/>
              <a:t> </a:t>
            </a:r>
            <a:r>
              <a:rPr dirty="0" err="1"/>
              <a:t>validità</a:t>
            </a:r>
            <a:r>
              <a:rPr dirty="0"/>
              <a:t> del </a:t>
            </a:r>
            <a:r>
              <a:rPr dirty="0" err="1"/>
              <a:t>tesseramento</a:t>
            </a:r>
            <a:r>
              <a:rPr dirty="0"/>
              <a:t> </a:t>
            </a:r>
            <a:r>
              <a:rPr dirty="0" err="1"/>
              <a:t>quando</a:t>
            </a:r>
            <a:r>
              <a:rPr dirty="0"/>
              <a:t> </a:t>
            </a:r>
            <a:r>
              <a:rPr dirty="0" err="1"/>
              <a:t>richiesta</a:t>
            </a:r>
            <a:r>
              <a:rPr dirty="0"/>
              <a:t>.</a:t>
            </a:r>
          </a:p>
          <a:p>
            <a:pPr>
              <a:spcAft>
                <a:spcPts val="700"/>
              </a:spcAft>
              <a:defRPr sz="1700">
                <a:solidFill>
                  <a:srgbClr val="283442"/>
                </a:solidFill>
                <a:latin typeface="Aptos"/>
              </a:defRPr>
            </a:pPr>
            <a:endParaRPr lang="it-IT" dirty="0"/>
          </a:p>
          <a:p>
            <a:pPr>
              <a:spcAft>
                <a:spcPts val="700"/>
              </a:spcAft>
              <a:defRPr sz="1700">
                <a:solidFill>
                  <a:srgbClr val="283442"/>
                </a:solidFill>
                <a:latin typeface="Aptos"/>
              </a:defRPr>
            </a:pPr>
            <a:r>
              <a:rPr dirty="0"/>
              <a:t>In </a:t>
            </a:r>
            <a:r>
              <a:rPr dirty="0" err="1"/>
              <a:t>caso</a:t>
            </a:r>
            <a:r>
              <a:rPr dirty="0"/>
              <a:t> di </a:t>
            </a:r>
            <a:r>
              <a:rPr dirty="0" err="1"/>
              <a:t>dubbi</a:t>
            </a:r>
            <a:r>
              <a:rPr dirty="0"/>
              <a:t>, fare </a:t>
            </a:r>
            <a:r>
              <a:rPr dirty="0" err="1"/>
              <a:t>riferimento</a:t>
            </a:r>
            <a:r>
              <a:rPr dirty="0"/>
              <a:t> ai </a:t>
            </a:r>
            <a:r>
              <a:rPr dirty="0" err="1"/>
              <a:t>regolamenti</a:t>
            </a:r>
            <a:r>
              <a:rPr dirty="0"/>
              <a:t> e ai </a:t>
            </a:r>
            <a:r>
              <a:rPr dirty="0" err="1"/>
              <a:t>sistemi</a:t>
            </a:r>
            <a:r>
              <a:rPr dirty="0"/>
              <a:t> </a:t>
            </a:r>
            <a:r>
              <a:rPr dirty="0" err="1"/>
              <a:t>ufficiali</a:t>
            </a:r>
            <a:r>
              <a:rPr dirty="0"/>
              <a:t> </a:t>
            </a:r>
            <a:r>
              <a:rPr dirty="0" err="1"/>
              <a:t>dell’organismo</a:t>
            </a:r>
            <a:r>
              <a:rPr dirty="0"/>
              <a:t> </a:t>
            </a:r>
            <a:r>
              <a:rPr dirty="0" err="1"/>
              <a:t>affiliante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>
              <a:spcAft>
                <a:spcPts val="700"/>
              </a:spcAft>
              <a:defRPr sz="2600" b="1">
                <a:solidFill>
                  <a:srgbClr val="142A49"/>
                </a:solidFill>
                <a:latin typeface="Aptos"/>
              </a:defRPr>
            </a:pPr>
            <a:r>
              <a:rPr dirty="0"/>
              <a:t>Attenzione alle </a:t>
            </a:r>
            <a:r>
              <a:rPr dirty="0" err="1"/>
              <a:t>regole</a:t>
            </a:r>
            <a:r>
              <a:rPr dirty="0"/>
              <a:t> </a:t>
            </a:r>
            <a:r>
              <a:rPr dirty="0" err="1"/>
              <a:t>specifiche</a:t>
            </a:r>
            <a:r>
              <a:rPr dirty="0"/>
              <a:t> della </a:t>
            </a:r>
            <a:r>
              <a:rPr dirty="0" err="1"/>
              <a:t>disciplina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F6F80"/>
                </a:solidFill>
                <a:latin typeface="Aptos"/>
              </a:defRPr>
            </a:pPr>
            <a:r>
              <a:t>SOCI E TESSERATI · QUESTIONI GIURIDICHE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73952"/>
            <a:ext cx="457200" cy="249299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F6F80"/>
                </a:solidFill>
                <a:latin typeface="Aptos"/>
              </a:defRPr>
            </a:pPr>
            <a:r>
              <a:rPr dirty="0"/>
              <a:t>1</a:t>
            </a:r>
            <a:r>
              <a:rPr lang="it-IT" dirty="0"/>
              <a:t>6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676656" y="1700784"/>
            <a:ext cx="5212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1893201"/>
            <a:ext cx="4846320" cy="411480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42A49"/>
                </a:solidFill>
                <a:latin typeface="Aptos"/>
              </a:defRPr>
            </a:pPr>
            <a:r>
              <a:rPr dirty="0"/>
              <a:t>REGOLA GENERALE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64892"/>
            <a:ext cx="4846320" cy="1307592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83442"/>
                </a:solidFill>
                <a:latin typeface="Aptos"/>
              </a:defRPr>
            </a:pPr>
            <a:r>
              <a:t>Il D.Lgs. 36/2021 fornisce il quadro normativo sul tesseramento e sui minori.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6208" y="1700784"/>
            <a:ext cx="5212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19088" y="1906524"/>
            <a:ext cx="4846320" cy="411480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42A49"/>
                </a:solidFill>
                <a:latin typeface="Aptos"/>
              </a:defRPr>
            </a:pPr>
            <a:r>
              <a:rPr dirty="0"/>
              <a:t>REGOLE DI SETTORE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2514600"/>
            <a:ext cx="4846320" cy="603242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83442"/>
                </a:solidFill>
                <a:latin typeface="Aptos"/>
              </a:defRPr>
            </a:pPr>
            <a:r>
              <a:rPr dirty="0" err="1"/>
              <a:t>Federazioni</a:t>
            </a:r>
            <a:r>
              <a:rPr dirty="0"/>
              <a:t> ed </a:t>
            </a:r>
            <a:r>
              <a:rPr lang="it-IT" dirty="0"/>
              <a:t>E</a:t>
            </a:r>
            <a:r>
              <a:rPr dirty="0" err="1"/>
              <a:t>nti</a:t>
            </a:r>
            <a:r>
              <a:rPr dirty="0"/>
              <a:t> </a:t>
            </a:r>
            <a:r>
              <a:rPr dirty="0" err="1"/>
              <a:t>possono</a:t>
            </a:r>
            <a:r>
              <a:rPr dirty="0"/>
              <a:t> </a:t>
            </a:r>
            <a:r>
              <a:rPr dirty="0" err="1"/>
              <a:t>avere</a:t>
            </a:r>
            <a:r>
              <a:rPr dirty="0"/>
              <a:t> moduli, termini, procedure e </a:t>
            </a:r>
            <a:r>
              <a:rPr dirty="0" err="1"/>
              <a:t>requisiti</a:t>
            </a:r>
            <a:r>
              <a:rPr dirty="0"/>
              <a:t> </a:t>
            </a:r>
            <a:r>
              <a:rPr dirty="0" err="1"/>
              <a:t>specifici</a:t>
            </a:r>
            <a:r>
              <a:rPr dirty="0"/>
              <a:t> da </a:t>
            </a:r>
            <a:r>
              <a:rPr dirty="0" err="1"/>
              <a:t>verificare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BD1B54-BFAB-38FC-986D-4861C0C0C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57D0AD6-CD34-87D2-949C-7EAED586079B}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DBD901-C379-EBCF-B249-2BC2454D15E8}"/>
              </a:ext>
            </a:extLst>
          </p:cNvPr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>
              <a:spcAft>
                <a:spcPts val="700"/>
              </a:spcAft>
              <a:defRPr sz="2600" b="1">
                <a:solidFill>
                  <a:srgbClr val="142A49"/>
                </a:solidFill>
                <a:latin typeface="Aptos"/>
              </a:defRPr>
            </a:pPr>
            <a:r>
              <a:rPr dirty="0"/>
              <a:t>Attenzione alle </a:t>
            </a:r>
            <a:r>
              <a:rPr dirty="0" err="1"/>
              <a:t>regole</a:t>
            </a:r>
            <a:r>
              <a:rPr dirty="0"/>
              <a:t> </a:t>
            </a:r>
            <a:r>
              <a:rPr dirty="0" err="1"/>
              <a:t>specifiche</a:t>
            </a:r>
            <a:r>
              <a:rPr dirty="0"/>
              <a:t> della </a:t>
            </a:r>
            <a:r>
              <a:rPr dirty="0" err="1"/>
              <a:t>disciplina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99F755-805A-AAED-DA30-C8FCBBDC7AC9}"/>
              </a:ext>
            </a:extLst>
          </p:cNvPr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F6F80"/>
                </a:solidFill>
                <a:latin typeface="Aptos"/>
              </a:defRPr>
            </a:pPr>
            <a:r>
              <a:t>SOCI E TESSERATI · QUESTIONI GIURIDICHE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78997C-70A1-DACA-3EBA-80E3F769EC56}"/>
              </a:ext>
            </a:extLst>
          </p:cNvPr>
          <p:cNvSpPr txBox="1"/>
          <p:nvPr/>
        </p:nvSpPr>
        <p:spPr>
          <a:xfrm>
            <a:off x="11109960" y="6473952"/>
            <a:ext cx="457200" cy="249299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F6F80"/>
                </a:solidFill>
                <a:latin typeface="Aptos"/>
              </a:defRPr>
            </a:pPr>
            <a:r>
              <a:rPr dirty="0"/>
              <a:t>1</a:t>
            </a:r>
            <a:r>
              <a:rPr lang="it-IT" dirty="0"/>
              <a:t>7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1805D0-F5AB-3720-24A0-27E4F0CE8419}"/>
              </a:ext>
            </a:extLst>
          </p:cNvPr>
          <p:cNvSpPr txBox="1"/>
          <p:nvPr/>
        </p:nvSpPr>
        <p:spPr>
          <a:xfrm>
            <a:off x="932688" y="2194560"/>
            <a:ext cx="4846320" cy="1307592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83442"/>
                </a:solidFill>
                <a:latin typeface="Aptos"/>
              </a:defRPr>
            </a:pPr>
            <a:r>
              <a:t>Il D.Lgs. 36/2021 fornisce il quadro normativo sul tesseramento e sui minori.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278BA7-DDCA-F299-7674-26F1AED6A397}"/>
              </a:ext>
            </a:extLst>
          </p:cNvPr>
          <p:cNvSpPr txBox="1"/>
          <p:nvPr/>
        </p:nvSpPr>
        <p:spPr>
          <a:xfrm>
            <a:off x="6419088" y="2194560"/>
            <a:ext cx="4846320" cy="1307592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83442"/>
                </a:solidFill>
                <a:latin typeface="Aptos"/>
              </a:defRPr>
            </a:pPr>
            <a:r>
              <a:t>Federazioni ed enti possono avere moduli, termini, procedure e requisiti specifici da verificare.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B300F8-A00E-3A11-DA36-96C5FA9AD998}"/>
              </a:ext>
            </a:extLst>
          </p:cNvPr>
          <p:cNvSpPr txBox="1"/>
          <p:nvPr/>
        </p:nvSpPr>
        <p:spPr>
          <a:xfrm>
            <a:off x="914400" y="4160520"/>
            <a:ext cx="10241280" cy="137160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283442"/>
                </a:solidFill>
                <a:latin typeface="Aptos"/>
              </a:defRPr>
            </a:pPr>
            <a:r>
              <a:t>Il documento allegato richiama, per il calcio, l’art. 39 delle NOIF FIGC e specifiche indicazioni su firme e vincoli.</a:t>
            </a:r>
          </a:p>
          <a:p>
            <a:pPr>
              <a:spcAft>
                <a:spcPts val="800"/>
              </a:spcAft>
              <a:defRPr sz="1700">
                <a:solidFill>
                  <a:srgbClr val="283442"/>
                </a:solidFill>
                <a:latin typeface="Aptos"/>
              </a:defRPr>
            </a:pPr>
            <a:r>
              <a:t>Queste indicazioni non vanno estese automaticamente a tutte le discipline: occorre consultare il testo federale vigente e la casistica concreta.</a:t>
            </a:r>
          </a:p>
        </p:txBody>
      </p:sp>
      <p:sp>
        <p:nvSpPr>
          <p:cNvPr id="17" name="Rounded Rectangle 10">
            <a:extLst>
              <a:ext uri="{FF2B5EF4-FFF2-40B4-BE49-F238E27FC236}">
                <a16:creationId xmlns:a16="http://schemas.microsoft.com/office/drawing/2014/main" id="{AD884CD1-9B60-3B8F-1EE5-7E26A0208006}"/>
              </a:ext>
            </a:extLst>
          </p:cNvPr>
          <p:cNvSpPr/>
          <p:nvPr/>
        </p:nvSpPr>
        <p:spPr>
          <a:xfrm>
            <a:off x="594360" y="978408"/>
            <a:ext cx="11135524" cy="5495544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solidFill>
                  <a:schemeClr val="tx1"/>
                </a:solidFill>
              </a:rPr>
              <a:t>L'</a:t>
            </a:r>
            <a:r>
              <a:rPr lang="it-IT" b="1" dirty="0">
                <a:solidFill>
                  <a:schemeClr val="tx1"/>
                </a:solidFill>
              </a:rPr>
              <a:t>Articolo 39 delle NOIF</a:t>
            </a:r>
            <a:r>
              <a:rPr lang="it-IT" dirty="0">
                <a:solidFill>
                  <a:schemeClr val="tx1"/>
                </a:solidFill>
              </a:rPr>
              <a:t> (Norme Organizzative Interne Federali) della FIGC è la disposizione che disciplina in modo specifico </a:t>
            </a:r>
            <a:r>
              <a:rPr lang="it-IT" b="1" dirty="0">
                <a:solidFill>
                  <a:schemeClr val="tx1"/>
                </a:solidFill>
              </a:rPr>
              <a:t>il tesseramento dei calciatori e delle calciatrici</a:t>
            </a:r>
            <a:r>
              <a:rPr lang="it-IT" dirty="0">
                <a:solidFill>
                  <a:schemeClr val="tx1"/>
                </a:solidFill>
              </a:rPr>
              <a:t> in Italia.</a:t>
            </a:r>
          </a:p>
          <a:p>
            <a:pPr algn="just"/>
            <a:r>
              <a:rPr lang="it-IT" dirty="0">
                <a:solidFill>
                  <a:schemeClr val="tx1"/>
                </a:solidFill>
              </a:rPr>
              <a:t>In merito alla domanda iniziale sui minori e la responsabilità dei genitori, l'articolo stabilisce regole ben precise:</a:t>
            </a:r>
          </a:p>
          <a:p>
            <a:pPr algn="just"/>
            <a:endParaRPr lang="it-IT" b="1" i="1" dirty="0">
              <a:solidFill>
                <a:schemeClr val="tx1"/>
              </a:solidFill>
            </a:endParaRPr>
          </a:p>
          <a:p>
            <a:pPr algn="just"/>
            <a:r>
              <a:rPr lang="it-IT" b="1" i="1" dirty="0">
                <a:solidFill>
                  <a:schemeClr val="tx1"/>
                </a:solidFill>
              </a:rPr>
              <a:t>1. La firma per i minori</a:t>
            </a:r>
            <a:endParaRPr lang="it-IT" i="1" dirty="0">
              <a:solidFill>
                <a:schemeClr val="tx1"/>
              </a:solidFill>
            </a:endParaRPr>
          </a:p>
          <a:p>
            <a:pPr algn="just"/>
            <a:r>
              <a:rPr lang="it-IT" dirty="0">
                <a:solidFill>
                  <a:schemeClr val="tx1"/>
                </a:solidFill>
              </a:rPr>
              <a:t>Il comma 2 dell'Art. 39 prevede che il modulo di tesseramento debba essere firmato dal legale rappresentante della società sportiva, dal calciatore e, </a:t>
            </a:r>
            <a:r>
              <a:rPr lang="it-IT" b="1" dirty="0">
                <a:solidFill>
                  <a:schemeClr val="tx1"/>
                </a:solidFill>
              </a:rPr>
              <a:t>nel caso di minori, dall'esercente la responsabilità genitoriale</a:t>
            </a:r>
            <a:r>
              <a:rPr lang="it-IT" dirty="0">
                <a:solidFill>
                  <a:schemeClr val="tx1"/>
                </a:solidFill>
              </a:rPr>
              <a:t>. </a:t>
            </a:r>
          </a:p>
          <a:p>
            <a:pPr lvl="0" algn="just"/>
            <a:r>
              <a:rPr lang="it-IT" b="1" dirty="0">
                <a:solidFill>
                  <a:schemeClr val="tx1"/>
                </a:solidFill>
              </a:rPr>
              <a:t>Regola generale (Annuale):</a:t>
            </a:r>
            <a:r>
              <a:rPr lang="it-IT" dirty="0">
                <a:solidFill>
                  <a:schemeClr val="tx1"/>
                </a:solidFill>
              </a:rPr>
              <a:t> Per un tesseramento ordinario annuale, la firma di </a:t>
            </a:r>
            <a:r>
              <a:rPr lang="it-IT" b="1" dirty="0">
                <a:solidFill>
                  <a:schemeClr val="tx1"/>
                </a:solidFill>
              </a:rPr>
              <a:t>un solo genitore</a:t>
            </a:r>
            <a:r>
              <a:rPr lang="it-IT" dirty="0">
                <a:solidFill>
                  <a:schemeClr val="tx1"/>
                </a:solidFill>
              </a:rPr>
              <a:t> è sufficiente per validare la richiesta.</a:t>
            </a:r>
          </a:p>
          <a:p>
            <a:pPr lvl="0" algn="just"/>
            <a:r>
              <a:rPr lang="it-IT" b="1" dirty="0">
                <a:solidFill>
                  <a:schemeClr val="tx1"/>
                </a:solidFill>
              </a:rPr>
              <a:t>Eccezione (Pluriennale):</a:t>
            </a:r>
            <a:r>
              <a:rPr lang="it-IT" dirty="0">
                <a:solidFill>
                  <a:schemeClr val="tx1"/>
                </a:solidFill>
              </a:rPr>
              <a:t> Se il tesseramento comporta un vincolo di durata maggiore (pluriennale, come per i "giovani di serie" o specifici vincoli previsti dalle categorie superiori), diventa un atto di straordinaria amministrazione e richiede </a:t>
            </a:r>
            <a:r>
              <a:rPr lang="it-IT" b="1" dirty="0">
                <a:solidFill>
                  <a:schemeClr val="tx1"/>
                </a:solidFill>
              </a:rPr>
              <a:t>il consenso e la firma di entrambi i genitori</a:t>
            </a:r>
            <a:r>
              <a:rPr lang="it-IT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it-IT" b="1" i="1" dirty="0">
              <a:solidFill>
                <a:schemeClr val="tx1"/>
              </a:solidFill>
            </a:endParaRPr>
          </a:p>
          <a:p>
            <a:pPr algn="just"/>
            <a:r>
              <a:rPr lang="it-IT" b="1" i="1" dirty="0">
                <a:solidFill>
                  <a:schemeClr val="tx1"/>
                </a:solidFill>
              </a:rPr>
              <a:t>2. Il consenso del minore (dai 13 anni in su)</a:t>
            </a:r>
            <a:endParaRPr lang="it-IT" i="1" dirty="0">
              <a:solidFill>
                <a:schemeClr val="tx1"/>
              </a:solidFill>
            </a:endParaRPr>
          </a:p>
          <a:p>
            <a:pPr algn="just"/>
            <a:r>
              <a:rPr lang="it-IT" dirty="0">
                <a:solidFill>
                  <a:schemeClr val="tx1"/>
                </a:solidFill>
              </a:rPr>
              <a:t>Un aspetto fondamentale dell'Articolo 39 riguarda l'ascolto e la volontà del ragazzo: </a:t>
            </a:r>
            <a:r>
              <a:rPr lang="it-IT" b="1" dirty="0">
                <a:solidFill>
                  <a:schemeClr val="tx1"/>
                </a:solidFill>
              </a:rPr>
              <a:t>se il minore ha compiuto i 13 anni di età, la richiesta di tesseramento deve essere firmata anche da lui</a:t>
            </a:r>
            <a:r>
              <a:rPr lang="it-IT" dirty="0">
                <a:solidFill>
                  <a:schemeClr val="tx1"/>
                </a:solidFill>
              </a:rPr>
              <a:t>. Senza la firma del minore ultra-tredicenne, il tesseramento non è valido, a tutela del suo diritto di scegliere se e dove praticare l'attività sportiva</a:t>
            </a: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012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2700" b="1">
                <a:solidFill>
                  <a:srgbClr val="142A49"/>
                </a:solidFill>
                <a:latin typeface="Aptos"/>
              </a:defRPr>
            </a:pPr>
            <a:r>
              <a:t>Le tre situazioni possibili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1F8F92"/>
                </a:solidFill>
                <a:latin typeface="Aptos"/>
              </a:defRPr>
            </a:pPr>
            <a:r>
              <a:t>6 · CONFRONTO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800" b="1">
                <a:solidFill>
                  <a:srgbClr val="5F6F80"/>
                </a:solidFill>
                <a:latin typeface="Aptos"/>
              </a:defRPr>
            </a:pPr>
            <a:r>
              <a:t>SOCI E TESSERATI · QUESTIONI GIURIDICHE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73952"/>
            <a:ext cx="4572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5F6F80"/>
                </a:solidFill>
                <a:latin typeface="Aptos"/>
              </a:defRPr>
            </a:pPr>
            <a:r>
              <a:rPr dirty="0"/>
              <a:t>1</a:t>
            </a:r>
            <a:r>
              <a:rPr lang="it-IT" dirty="0"/>
              <a:t>8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731520" y="1691640"/>
            <a:ext cx="347472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691640"/>
            <a:ext cx="91440" cy="2560320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856232"/>
            <a:ext cx="31089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142A49"/>
                </a:solidFill>
                <a:latin typeface="Aptos"/>
              </a:defRPr>
            </a:pPr>
            <a:r>
              <a:t>SOCIO NON TESSERATO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377440"/>
            <a:ext cx="3108960" cy="132343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just">
              <a:spcAft>
                <a:spcPts val="800"/>
              </a:spcAft>
              <a:defRPr sz="1600" b="0">
                <a:solidFill>
                  <a:srgbClr val="283442"/>
                </a:solidFill>
                <a:latin typeface="Aptos"/>
              </a:defRPr>
            </a:pPr>
            <a:r>
              <a:rPr dirty="0"/>
              <a:t>È </a:t>
            </a:r>
            <a:r>
              <a:rPr dirty="0" err="1"/>
              <a:t>ammesso</a:t>
            </a:r>
            <a:r>
              <a:rPr dirty="0"/>
              <a:t> </a:t>
            </a:r>
            <a:r>
              <a:rPr dirty="0" err="1"/>
              <a:t>all’associazione</a:t>
            </a:r>
            <a:r>
              <a:rPr dirty="0"/>
              <a:t> e </a:t>
            </a:r>
            <a:r>
              <a:rPr dirty="0" err="1"/>
              <a:t>partecipa</a:t>
            </a:r>
            <a:r>
              <a:rPr dirty="0"/>
              <a:t> alla vita </a:t>
            </a:r>
            <a:r>
              <a:rPr dirty="0" err="1"/>
              <a:t>associativa</a:t>
            </a:r>
            <a:r>
              <a:rPr dirty="0"/>
              <a:t>, senza </a:t>
            </a:r>
            <a:r>
              <a:rPr dirty="0" err="1"/>
              <a:t>necessariamente</a:t>
            </a:r>
            <a:r>
              <a:rPr dirty="0"/>
              <a:t> </a:t>
            </a:r>
            <a:r>
              <a:rPr dirty="0" err="1"/>
              <a:t>svolgere</a:t>
            </a:r>
            <a:r>
              <a:rPr dirty="0"/>
              <a:t> </a:t>
            </a:r>
            <a:r>
              <a:rPr dirty="0" err="1"/>
              <a:t>attività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richiedano</a:t>
            </a:r>
            <a:r>
              <a:rPr dirty="0"/>
              <a:t> il </a:t>
            </a:r>
            <a:r>
              <a:rPr dirty="0" err="1"/>
              <a:t>tesseramento</a:t>
            </a:r>
            <a:r>
              <a:rPr dirty="0"/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691640"/>
            <a:ext cx="347472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89120" y="1691640"/>
            <a:ext cx="91440" cy="2560320"/>
          </a:xfrm>
          <a:prstGeom prst="rect">
            <a:avLst/>
          </a:prstGeom>
          <a:solidFill>
            <a:srgbClr val="275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90288" y="1856232"/>
            <a:ext cx="31089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142A49"/>
                </a:solidFill>
                <a:latin typeface="Aptos"/>
              </a:defRPr>
            </a:pPr>
            <a:r>
              <a:t>TESSERATO NON SOCIO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0288" y="2377440"/>
            <a:ext cx="3108960" cy="107721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just">
              <a:spcAft>
                <a:spcPts val="800"/>
              </a:spcAft>
              <a:defRPr sz="1600" b="0">
                <a:solidFill>
                  <a:srgbClr val="283442"/>
                </a:solidFill>
                <a:latin typeface="Aptos"/>
              </a:defRPr>
            </a:pPr>
            <a:r>
              <a:rPr dirty="0" err="1"/>
              <a:t>Pratica</a:t>
            </a:r>
            <a:r>
              <a:rPr dirty="0"/>
              <a:t> </a:t>
            </a:r>
            <a:r>
              <a:rPr dirty="0" err="1"/>
              <a:t>attività</a:t>
            </a:r>
            <a:r>
              <a:rPr dirty="0"/>
              <a:t> </a:t>
            </a:r>
            <a:r>
              <a:rPr dirty="0" err="1"/>
              <a:t>sportiva</a:t>
            </a:r>
            <a:r>
              <a:rPr dirty="0"/>
              <a:t> ed è </a:t>
            </a:r>
            <a:r>
              <a:rPr dirty="0" err="1"/>
              <a:t>tesserato</a:t>
            </a:r>
            <a:r>
              <a:rPr dirty="0"/>
              <a:t>, senza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stato</a:t>
            </a:r>
            <a:r>
              <a:rPr dirty="0"/>
              <a:t> </a:t>
            </a:r>
            <a:r>
              <a:rPr dirty="0" err="1"/>
              <a:t>ammesso</a:t>
            </a:r>
            <a:r>
              <a:rPr dirty="0"/>
              <a:t> come </a:t>
            </a:r>
            <a:r>
              <a:rPr dirty="0" err="1"/>
              <a:t>associato</a:t>
            </a:r>
            <a:r>
              <a:rPr dirty="0"/>
              <a:t>, </a:t>
            </a:r>
            <a:r>
              <a:rPr dirty="0" err="1"/>
              <a:t>quando</a:t>
            </a:r>
            <a:r>
              <a:rPr dirty="0"/>
              <a:t> le </a:t>
            </a:r>
            <a:r>
              <a:rPr dirty="0" err="1"/>
              <a:t>regole</a:t>
            </a:r>
            <a:r>
              <a:rPr dirty="0"/>
              <a:t> lo </a:t>
            </a:r>
            <a:r>
              <a:rPr dirty="0" err="1"/>
              <a:t>consentono</a:t>
            </a:r>
            <a:r>
              <a:rPr dirty="0"/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691640"/>
            <a:ext cx="347472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46720" y="1691640"/>
            <a:ext cx="91440" cy="2560320"/>
          </a:xfrm>
          <a:prstGeom prst="rect">
            <a:avLst/>
          </a:prstGeom>
          <a:solidFill>
            <a:srgbClr val="E6A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47888" y="1856232"/>
            <a:ext cx="31089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142A49"/>
                </a:solidFill>
                <a:latin typeface="Aptos"/>
              </a:defRPr>
            </a:pPr>
            <a:r>
              <a:t>SOCIO E TESSERATO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7888" y="2377440"/>
            <a:ext cx="3108960" cy="107721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just">
              <a:spcAft>
                <a:spcPts val="800"/>
              </a:spcAft>
              <a:defRPr sz="1600" b="0">
                <a:solidFill>
                  <a:srgbClr val="283442"/>
                </a:solidFill>
                <a:latin typeface="Aptos"/>
              </a:defRPr>
            </a:pPr>
            <a:r>
              <a:rPr dirty="0" err="1"/>
              <a:t>Partecipa</a:t>
            </a:r>
            <a:r>
              <a:rPr dirty="0"/>
              <a:t> </a:t>
            </a:r>
            <a:r>
              <a:rPr dirty="0" err="1"/>
              <a:t>sia</a:t>
            </a:r>
            <a:r>
              <a:rPr dirty="0"/>
              <a:t> alla vita </a:t>
            </a:r>
            <a:r>
              <a:rPr dirty="0" err="1"/>
              <a:t>dell’associazione</a:t>
            </a:r>
            <a:r>
              <a:rPr dirty="0"/>
              <a:t> </a:t>
            </a:r>
            <a:r>
              <a:rPr dirty="0" err="1"/>
              <a:t>sia</a:t>
            </a:r>
            <a:r>
              <a:rPr dirty="0"/>
              <a:t> </a:t>
            </a:r>
            <a:r>
              <a:rPr dirty="0" err="1"/>
              <a:t>all’attività</a:t>
            </a:r>
            <a:r>
              <a:rPr dirty="0"/>
              <a:t> </a:t>
            </a:r>
            <a:r>
              <a:rPr dirty="0" err="1"/>
              <a:t>sportiva</a:t>
            </a:r>
            <a:r>
              <a:rPr dirty="0"/>
              <a:t>, </a:t>
            </a:r>
            <a:r>
              <a:rPr dirty="0" err="1"/>
              <a:t>possedendo</a:t>
            </a:r>
            <a:r>
              <a:rPr dirty="0"/>
              <a:t> </a:t>
            </a:r>
            <a:r>
              <a:rPr dirty="0" err="1"/>
              <a:t>entrambe</a:t>
            </a:r>
            <a:r>
              <a:rPr dirty="0"/>
              <a:t> le </a:t>
            </a:r>
            <a:r>
              <a:rPr dirty="0" err="1"/>
              <a:t>qualifiche</a:t>
            </a:r>
            <a:r>
              <a:rPr dirty="0"/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892040"/>
            <a:ext cx="1024128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142A49"/>
                </a:solidFill>
                <a:latin typeface="Aptos"/>
              </a:defRPr>
            </a:pPr>
            <a:r>
              <a:t>Libro degli associati ed elenchi dei tesserati hanno funzioni differenti: mantenerli distinti e coerenti.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D27EF2-D598-53C8-99D0-0FF7BE667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FA1CEC-09F0-FDED-702A-0871F0CCCD9A}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8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86DC8-2723-AB59-FE1F-82DA2FFE9AB5}"/>
              </a:ext>
            </a:extLst>
          </p:cNvPr>
          <p:cNvSpPr txBox="1"/>
          <p:nvPr/>
        </p:nvSpPr>
        <p:spPr>
          <a:xfrm>
            <a:off x="365760" y="256691"/>
            <a:ext cx="10972800" cy="50783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2700" b="1">
                <a:solidFill>
                  <a:srgbClr val="142A49"/>
                </a:solidFill>
                <a:latin typeface="Aptos"/>
              </a:defRPr>
            </a:pPr>
            <a:r>
              <a:rPr lang="it-IT" dirty="0"/>
              <a:t>Scenari tipo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197171-AADA-B74B-70A1-2E73F50F46D3}"/>
              </a:ext>
            </a:extLst>
          </p:cNvPr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800" b="1">
                <a:solidFill>
                  <a:srgbClr val="5F6F80"/>
                </a:solidFill>
                <a:latin typeface="Aptos"/>
              </a:defRPr>
            </a:pPr>
            <a:r>
              <a:t>SOCI E TESSERATI · QUESTIONI GIURIDICHE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C4DC7F-C6EC-8531-43CF-999B842F07C6}"/>
              </a:ext>
            </a:extLst>
          </p:cNvPr>
          <p:cNvSpPr txBox="1"/>
          <p:nvPr/>
        </p:nvSpPr>
        <p:spPr>
          <a:xfrm>
            <a:off x="11109960" y="6473952"/>
            <a:ext cx="4572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5F6F80"/>
                </a:solidFill>
                <a:latin typeface="Aptos"/>
              </a:defRPr>
            </a:pPr>
            <a:r>
              <a:rPr dirty="0"/>
              <a:t>1</a:t>
            </a:r>
            <a:r>
              <a:rPr lang="it-IT" dirty="0"/>
              <a:t>9</a:t>
            </a:r>
            <a:endParaRPr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8A09315-FEB8-8BFB-0BE4-C8D120905184}"/>
              </a:ext>
            </a:extLst>
          </p:cNvPr>
          <p:cNvSpPr/>
          <p:nvPr/>
        </p:nvSpPr>
        <p:spPr>
          <a:xfrm>
            <a:off x="512064" y="1064646"/>
            <a:ext cx="11137392" cy="1809774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solidFill>
                  <a:schemeClr val="tx1"/>
                </a:solidFill>
              </a:rPr>
              <a:t>Un'ASD di calcio ingaggia un </a:t>
            </a:r>
            <a:r>
              <a:rPr lang="it-IT" b="1" dirty="0">
                <a:solidFill>
                  <a:schemeClr val="tx1"/>
                </a:solidFill>
              </a:rPr>
              <a:t>Direttore Sportivo</a:t>
            </a:r>
            <a:r>
              <a:rPr lang="it-IT" dirty="0">
                <a:solidFill>
                  <a:schemeClr val="tx1"/>
                </a:solidFill>
              </a:rPr>
              <a:t> o un </a:t>
            </a:r>
            <a:r>
              <a:rPr lang="it-IT" b="1" dirty="0">
                <a:solidFill>
                  <a:schemeClr val="tx1"/>
                </a:solidFill>
              </a:rPr>
              <a:t>Dirigente Accompagnatore</a:t>
            </a:r>
            <a:r>
              <a:rPr lang="it-IT" dirty="0">
                <a:solidFill>
                  <a:schemeClr val="tx1"/>
                </a:solidFill>
              </a:rPr>
              <a:t> esterno. Questa persona:</a:t>
            </a:r>
          </a:p>
          <a:p>
            <a:pPr lvl="0" algn="just"/>
            <a:r>
              <a:rPr lang="it-IT" b="1" dirty="0">
                <a:solidFill>
                  <a:schemeClr val="tx1"/>
                </a:solidFill>
              </a:rPr>
              <a:t>Non è socio:</a:t>
            </a:r>
            <a:r>
              <a:rPr lang="it-IT" dirty="0">
                <a:solidFill>
                  <a:schemeClr val="tx1"/>
                </a:solidFill>
              </a:rPr>
              <a:t> Non ha firmato il libro soci dell'associazione, non vota nelle assemblee per approvare il bilancio e non ha voce in capitolo sulla gestione interna del club.</a:t>
            </a:r>
          </a:p>
          <a:p>
            <a:pPr lvl="0" algn="just"/>
            <a:r>
              <a:rPr lang="it-IT" b="1" dirty="0">
                <a:solidFill>
                  <a:schemeClr val="tx1"/>
                </a:solidFill>
              </a:rPr>
              <a:t>È tesserato:</a:t>
            </a:r>
            <a:r>
              <a:rPr lang="it-IT" dirty="0">
                <a:solidFill>
                  <a:schemeClr val="tx1"/>
                </a:solidFill>
              </a:rPr>
              <a:t> La società invia i suoi dati alla Federazione per tesserarlo come dirigente. Grazie a questo "tesseramento", la domenica può sedere sulla panchina ufficiale, può firmare la distinta dei giocatori da consegnare all'arbitro e la Federazione lo riconosce legalmente come rappresentante del club sul campo.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E448D6-C371-8340-1040-4488602D908E}"/>
              </a:ext>
            </a:extLst>
          </p:cNvPr>
          <p:cNvSpPr txBox="1"/>
          <p:nvPr/>
        </p:nvSpPr>
        <p:spPr>
          <a:xfrm>
            <a:off x="512064" y="719173"/>
            <a:ext cx="5907024" cy="3693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142A49"/>
                </a:solidFill>
                <a:latin typeface="Aptos"/>
              </a:defRPr>
            </a:pPr>
            <a:r>
              <a:rPr lang="it-IT" dirty="0"/>
              <a:t>Dirigente tesserato ma </a:t>
            </a:r>
            <a:r>
              <a:rPr dirty="0"/>
              <a:t> NON </a:t>
            </a:r>
            <a:r>
              <a:rPr lang="it-IT" dirty="0"/>
              <a:t>socio</a:t>
            </a:r>
            <a:endParaRPr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193434B-9E00-716F-0113-D58D1B047397}"/>
              </a:ext>
            </a:extLst>
          </p:cNvPr>
          <p:cNvSpPr/>
          <p:nvPr/>
        </p:nvSpPr>
        <p:spPr>
          <a:xfrm>
            <a:off x="512064" y="3338245"/>
            <a:ext cx="11137392" cy="156294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solidFill>
                  <a:schemeClr val="tx1"/>
                </a:solidFill>
              </a:rPr>
              <a:t>Al contrario, </a:t>
            </a:r>
            <a:r>
              <a:rPr lang="it-IT" u="sng" dirty="0">
                <a:solidFill>
                  <a:schemeClr val="tx1"/>
                </a:solidFill>
              </a:rPr>
              <a:t>un genitore</a:t>
            </a:r>
            <a:r>
              <a:rPr lang="it-IT" dirty="0">
                <a:solidFill>
                  <a:schemeClr val="tx1"/>
                </a:solidFill>
              </a:rPr>
              <a:t> o </a:t>
            </a:r>
            <a:r>
              <a:rPr lang="it-IT" u="sng" dirty="0">
                <a:solidFill>
                  <a:schemeClr val="tx1"/>
                </a:solidFill>
              </a:rPr>
              <a:t>un imprenditore</a:t>
            </a:r>
            <a:r>
              <a:rPr lang="it-IT" dirty="0">
                <a:solidFill>
                  <a:schemeClr val="tx1"/>
                </a:solidFill>
              </a:rPr>
              <a:t> locale decide di sostenere l'ASD economicamente o aiutando la segreteria. Chiede di diventare </a:t>
            </a:r>
            <a:r>
              <a:rPr lang="it-IT" b="1" dirty="0">
                <a:solidFill>
                  <a:schemeClr val="tx1"/>
                </a:solidFill>
              </a:rPr>
              <a:t>socio dell'associazione</a:t>
            </a:r>
            <a:r>
              <a:rPr lang="it-IT" dirty="0">
                <a:solidFill>
                  <a:schemeClr val="tx1"/>
                </a:solidFill>
              </a:rPr>
              <a:t>. </a:t>
            </a:r>
          </a:p>
          <a:p>
            <a:pPr lvl="0" algn="just"/>
            <a:r>
              <a:rPr lang="it-IT" dirty="0">
                <a:solidFill>
                  <a:schemeClr val="tx1"/>
                </a:solidFill>
              </a:rPr>
              <a:t>Viene iscritto nel </a:t>
            </a:r>
            <a:r>
              <a:rPr lang="it-IT" b="1" dirty="0">
                <a:solidFill>
                  <a:schemeClr val="tx1"/>
                </a:solidFill>
              </a:rPr>
              <a:t>libro soci</a:t>
            </a:r>
            <a:r>
              <a:rPr lang="it-IT" dirty="0">
                <a:solidFill>
                  <a:schemeClr val="tx1"/>
                </a:solidFill>
              </a:rPr>
              <a:t> e acquisisce il diritto di voto in assemblea.</a:t>
            </a:r>
          </a:p>
          <a:p>
            <a:pPr algn="just"/>
            <a:r>
              <a:rPr lang="it-IT" b="1" dirty="0">
                <a:solidFill>
                  <a:schemeClr val="tx1"/>
                </a:solidFill>
              </a:rPr>
              <a:t>Non viene tesserato</a:t>
            </a:r>
            <a:r>
              <a:rPr lang="it-IT" dirty="0">
                <a:solidFill>
                  <a:schemeClr val="tx1"/>
                </a:solidFill>
              </a:rPr>
              <a:t> alla Federazione perché non scende in campo, non siede in panchina e non ha ruoli ufficiali rappresentativi di fronte agli arbitri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B1CBE2-94AE-63F3-DFE6-AAE5B75FDFD8}"/>
              </a:ext>
            </a:extLst>
          </p:cNvPr>
          <p:cNvSpPr txBox="1"/>
          <p:nvPr/>
        </p:nvSpPr>
        <p:spPr>
          <a:xfrm>
            <a:off x="512064" y="3010690"/>
            <a:ext cx="3108960" cy="3693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142A49"/>
                </a:solidFill>
                <a:latin typeface="Aptos"/>
              </a:defRPr>
            </a:pPr>
            <a:r>
              <a:rPr lang="it-IT" dirty="0"/>
              <a:t>Socio non tesserato</a:t>
            </a:r>
            <a:endParaRPr dirty="0"/>
          </a:p>
        </p:txBody>
      </p:sp>
      <p:sp>
        <p:nvSpPr>
          <p:cNvPr id="8" name="Rounded Rectangle 10">
            <a:extLst>
              <a:ext uri="{FF2B5EF4-FFF2-40B4-BE49-F238E27FC236}">
                <a16:creationId xmlns:a16="http://schemas.microsoft.com/office/drawing/2014/main" id="{7748D299-000B-43E7-F6C8-66A3C017B524}"/>
              </a:ext>
            </a:extLst>
          </p:cNvPr>
          <p:cNvSpPr/>
          <p:nvPr/>
        </p:nvSpPr>
        <p:spPr>
          <a:xfrm>
            <a:off x="542544" y="5333738"/>
            <a:ext cx="11137392" cy="744237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solidFill>
                  <a:schemeClr val="tx1"/>
                </a:solidFill>
              </a:rPr>
              <a:t>L’analisi svolta dimostra che soci e tesserati sono due figure fondamentali, ma giuridicamente distinte, nell’organizzazione delle Associazioni Sportive Dilettantistiche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0936E1D4-7142-4986-446F-29C01FCA46B1}"/>
              </a:ext>
            </a:extLst>
          </p:cNvPr>
          <p:cNvSpPr txBox="1"/>
          <p:nvPr/>
        </p:nvSpPr>
        <p:spPr>
          <a:xfrm>
            <a:off x="569976" y="5016752"/>
            <a:ext cx="1496568" cy="3693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142A49"/>
                </a:solidFill>
                <a:latin typeface="Aptos"/>
              </a:defRPr>
            </a:pPr>
            <a:r>
              <a:rPr lang="it-IT" dirty="0"/>
              <a:t>Conclusioni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3796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2283</Words>
  <Application>Microsoft Office PowerPoint</Application>
  <PresentationFormat>Widescreen</PresentationFormat>
  <Paragraphs>207</Paragraphs>
  <Slides>19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3" baseType="lpstr">
      <vt:lpstr>Aptos</vt:lpstr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Diego Manzara</cp:lastModifiedBy>
  <cp:revision>1</cp:revision>
  <dcterms:created xsi:type="dcterms:W3CDTF">2013-01-27T09:14:16Z</dcterms:created>
  <dcterms:modified xsi:type="dcterms:W3CDTF">2026-10-21T08:06:37Z</dcterms:modified>
  <cp:category/>
</cp:coreProperties>
</file>