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Lst>
  <p:sldSz cy="6858000" cx="12192000"/>
  <p:notesSz cx="6858000" cy="9144000"/>
  <p:embeddedFontLst>
    <p:embeddedFont>
      <p:font typeface="Poppins"/>
      <p:regular r:id="rId39"/>
      <p:bold r:id="rId40"/>
      <p:italic r:id="rId41"/>
      <p:boldItalic r:id="rId42"/>
    </p:embeddedFont>
    <p:embeddedFont>
      <p:font typeface="Lato"/>
      <p:regular r:id="rId43"/>
      <p:bold r:id="rId44"/>
      <p:italic r:id="rId45"/>
      <p:bold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7" roundtripDataSignature="AMtx7mgPKKeOZZEF5gNNAkzFJD7dx7rPJ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742E359-371E-4861-9C1C-8CB5F9989A98}">
  <a:tblStyle styleId="{4742E359-371E-4861-9C1C-8CB5F9989A98}"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Poppins-bold.fntdata"/><Relationship Id="rId20" Type="http://schemas.openxmlformats.org/officeDocument/2006/relationships/slide" Target="slides/slide15.xml"/><Relationship Id="rId42" Type="http://schemas.openxmlformats.org/officeDocument/2006/relationships/font" Target="fonts/Poppins-boldItalic.fntdata"/><Relationship Id="rId41" Type="http://schemas.openxmlformats.org/officeDocument/2006/relationships/font" Target="fonts/Poppins-italic.fntdata"/><Relationship Id="rId22" Type="http://schemas.openxmlformats.org/officeDocument/2006/relationships/slide" Target="slides/slide17.xml"/><Relationship Id="rId44" Type="http://schemas.openxmlformats.org/officeDocument/2006/relationships/font" Target="fonts/Lato-bold.fntdata"/><Relationship Id="rId21" Type="http://schemas.openxmlformats.org/officeDocument/2006/relationships/slide" Target="slides/slide16.xml"/><Relationship Id="rId43" Type="http://schemas.openxmlformats.org/officeDocument/2006/relationships/font" Target="fonts/Lato-regular.fntdata"/><Relationship Id="rId24" Type="http://schemas.openxmlformats.org/officeDocument/2006/relationships/slide" Target="slides/slide19.xml"/><Relationship Id="rId46" Type="http://schemas.openxmlformats.org/officeDocument/2006/relationships/font" Target="fonts/Lato-boldItalic.fntdata"/><Relationship Id="rId23" Type="http://schemas.openxmlformats.org/officeDocument/2006/relationships/slide" Target="slides/slide18.xml"/><Relationship Id="rId45" Type="http://schemas.openxmlformats.org/officeDocument/2006/relationships/font" Target="fonts/Lato-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47" Type="http://customschemas.google.com/relationships/presentationmetadata" Target="metadata"/><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Poppins-regular.fntdata"/><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4" name="Google Shape;4;n"/>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5" name="Google Shape;5;n"/>
          <p:cNvSpPr/>
          <p:nvPr>
            <p:ph idx="3"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 name="Google Shape;6;n"/>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lvl1pPr>
            <a:lvl2pPr indent="-228600" lvl="1" marL="914400">
              <a:spcBef>
                <a:spcPts val="0"/>
              </a:spcBef>
              <a:spcAft>
                <a:spcPts val="0"/>
              </a:spcAft>
              <a:buSzPts val="1400"/>
              <a:buNone/>
              <a:defRPr sz="1800"/>
            </a:lvl2pPr>
            <a:lvl3pPr indent="-228600" lvl="2" marL="1371600">
              <a:spcBef>
                <a:spcPts val="0"/>
              </a:spcBef>
              <a:spcAft>
                <a:spcPts val="0"/>
              </a:spcAft>
              <a:buSzPts val="1400"/>
              <a:buNone/>
              <a:defRPr sz="1800"/>
            </a:lvl3pPr>
            <a:lvl4pPr indent="-228600" lvl="3" marL="1828800">
              <a:spcBef>
                <a:spcPts val="0"/>
              </a:spcBef>
              <a:spcAft>
                <a:spcPts val="0"/>
              </a:spcAft>
              <a:buSzPts val="1400"/>
              <a:buNone/>
              <a:defRPr sz="1800"/>
            </a:lvl4pPr>
            <a:lvl5pPr indent="-228600" lvl="4" marL="2286000">
              <a:spcBef>
                <a:spcPts val="0"/>
              </a:spcBef>
              <a:spcAft>
                <a:spcPts val="0"/>
              </a:spcAft>
              <a:buSzPts val="1400"/>
              <a:buNone/>
              <a:defRPr sz="1800"/>
            </a:lvl5pPr>
            <a:lvl6pPr indent="-228600" lvl="5" marL="2743200">
              <a:spcBef>
                <a:spcPts val="0"/>
              </a:spcBef>
              <a:spcAft>
                <a:spcPts val="0"/>
              </a:spcAft>
              <a:buSzPts val="1400"/>
              <a:buNone/>
              <a:defRPr sz="1800"/>
            </a:lvl6pPr>
            <a:lvl7pPr indent="-228600" lvl="6" marL="3200400">
              <a:spcBef>
                <a:spcPts val="0"/>
              </a:spcBef>
              <a:spcAft>
                <a:spcPts val="0"/>
              </a:spcAft>
              <a:buSzPts val="1400"/>
              <a:buNone/>
              <a:defRPr sz="1800"/>
            </a:lvl7pPr>
            <a:lvl8pPr indent="-228600" lvl="7" marL="3657600">
              <a:spcBef>
                <a:spcPts val="0"/>
              </a:spcBef>
              <a:spcAft>
                <a:spcPts val="0"/>
              </a:spcAft>
              <a:buSzPts val="1400"/>
              <a:buNone/>
              <a:defRPr sz="1800"/>
            </a:lvl8pPr>
            <a:lvl9pPr indent="-228600" lvl="8" marL="4114800">
              <a:spcBef>
                <a:spcPts val="0"/>
              </a:spcBef>
              <a:spcAft>
                <a:spcPts val="0"/>
              </a:spcAft>
              <a:buSzPts val="1400"/>
              <a:buNone/>
              <a:defRPr sz="1800"/>
            </a:lvl9pPr>
          </a:lstStyle>
          <a:p/>
        </p:txBody>
      </p:sp>
      <p:sp>
        <p:nvSpPr>
          <p:cNvPr id="7" name="Google Shape;7;n"/>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8" name="Google Shape;8;n"/>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 name="Shape 26"/>
        <p:cNvGrpSpPr/>
        <p:nvPr/>
      </p:nvGrpSpPr>
      <p:grpSpPr>
        <a:xfrm>
          <a:off x="0" y="0"/>
          <a:ext cx="0" cy="0"/>
          <a:chOff x="0" y="0"/>
          <a:chExt cx="0" cy="0"/>
        </a:xfrm>
      </p:grpSpPr>
      <p:sp>
        <p:nvSpPr>
          <p:cNvPr id="27" name="Google Shape;27;p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 name="Google Shape;28;p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1 minuti. Intervallo 0–1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L’apertura può essere questa: «Oggi abbiamo ascoltato e ascoltiamo indicazioni importanti su soci, fisco, responsabilità e controlli. Vorrei partire da ciò che succede quando quelle indicazioni arrivano dentro un’associazione. Chi le legge? Chi le comprende? Chi trova il tempo per applicarle?». Presentare la prospettiva di chi organizza lo sport e deve tenere insieme persone, attività e sostenibilità economica. Il percorso porta a una proposta concreta: più associazioni costruiscono capacità comuni, con un servizio minimo sostenibile e progetti di sviluppo. Le situazioni e i numeri successivi sono esempi didattici, non dati del CUS.</a:t>
            </a:r>
            <a:endParaRPr/>
          </a:p>
        </p:txBody>
      </p:sp>
      <p:sp>
        <p:nvSpPr>
          <p:cNvPr id="29" name="Google Shape;29;p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 name="Shape 36"/>
        <p:cNvGrpSpPr/>
        <p:nvPr/>
      </p:nvGrpSpPr>
      <p:grpSpPr>
        <a:xfrm>
          <a:off x="0" y="0"/>
          <a:ext cx="0" cy="0"/>
          <a:chOff x="0" y="0"/>
          <a:chExt cx="0" cy="0"/>
        </a:xfrm>
      </p:grpSpPr>
      <p:sp>
        <p:nvSpPr>
          <p:cNvPr id="37" name="Google Shape;37;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 name="Google Shape;38;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2 minuti. Intervallo 1–3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Dire: «Molte associazioni si trovano a gestire una complessità che ricorda quella di un’azienda. Ma continuano a farlo con un’organizzazione costruita sulla disponibilità personale». È una lettura organizzativa, non l’affermazione che tutte le ASD siano giuridicamente imprese. Il grado di complessità cambia con dimensioni e attività. Non generalizzare la situazione del settore come se fosse supportata da una rilevazione statistica. L’obiettivo è dare un nome a un’esperienza riconoscibile: gli impegni hanno scadenze precise, il tempo volontario può essere discontinuo. Chiedere al pubblico quanti conoscono questa situazione, senza trasformare l’intervento in un’accusa al volontariato.</a:t>
            </a:r>
            <a:endParaRPr/>
          </a:p>
        </p:txBody>
      </p:sp>
      <p:sp>
        <p:nvSpPr>
          <p:cNvPr id="39" name="Google Shape;39;p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 name="Shape 47"/>
        <p:cNvGrpSpPr/>
        <p:nvPr/>
      </p:nvGrpSpPr>
      <p:grpSpPr>
        <a:xfrm>
          <a:off x="0" y="0"/>
          <a:ext cx="0" cy="0"/>
          <a:chOff x="0" y="0"/>
          <a:chExt cx="0" cy="0"/>
        </a:xfrm>
      </p:grpSpPr>
      <p:sp>
        <p:nvSpPr>
          <p:cNvPr id="48" name="Google Shape;48;p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9" name="Google Shape;49;p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1 minuti. Intervallo 3–4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Usare parole comprensibili a commercialisti, dirigenti e giornalisti. Una famiglia vuole sapere se il corso inizierà e chi seguirà il figlio. Il professionista ha bisogno di dati per inquadrare correttamente un rapporto. Il presidente deve far funzionare entrambi i percorsi. I rischi dipendono da forma giuridica e condotte. Nelle associazioni non riconosciute l’art. 38 c.c. prevede anche responsabilità personale e solidale di chi ha agito in nome e per conto dell’associazione: non attribuirla automaticamente al presidente per la sola carica. La collaborazione tra enti non elimina le responsabilità applicabili. Fonte: https://def.finanze.it/DocTribFrontend/getAttoNormativoDetail.do?ACTION=getArticolo&amp;codiceOrdinamento=0000000000000380000000000000000000000000000000000000000000000000000000000000000000000000000000000000000000000000000000000000000000&amp;id=%7B9E93F1BE-06AE-4F24-8E9D-B838F7E0C2E6%7D.</a:t>
            </a:r>
            <a:endParaRPr/>
          </a:p>
        </p:txBody>
      </p:sp>
      <p:sp>
        <p:nvSpPr>
          <p:cNvPr id="50" name="Google Shape;50;p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2" name="Google Shape;62;p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1 minuti. Intervallo 4–5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Evitare di descrivere i volontari come persone poco professionali. Il problema può essere un compito troppo grande rispetto alle ore disponibili, una consegna poco chiara o un’attività che richiede competenze specialistiche. Una persona capace sul campo sportivo può non essere preparata a leggere un bando o seguire un flusso amministrativo. Riconoscere anche la possibilità di approssimazione, senza farne un giudizio sulle persone. Un’organizzazione sostenibile assegna compiti realistici, offre formazione e permette di chiedere aiuto. Dire: «Proteggere il volontariato significa anche evitare che la passione diventi una reperibilità permanente».</a:t>
            </a:r>
            <a:endParaRPr/>
          </a:p>
        </p:txBody>
      </p:sp>
      <p:sp>
        <p:nvSpPr>
          <p:cNvPr id="63" name="Google Shape;63;p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5" name="Google Shape;75;p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1 minuti. Intervallo 5–6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La concentrazione sul presidente può sembrare efficiente all’inizio perché accorcia le decisioni. Col tempo rende ogni pratica dipendente dalla sua disponibilità e aumenta la difficoltà di delegare. La delega richiede informazioni, competenze, limiti e verifica. Non basta dire a un socio 'occupatene tu'. Fare un esempio semplice: se il presidente è assente una settimana, chi sa quali pagamenti erano stati autorizzati e quali documenti mancano? Questa domanda permette anche ai non esperti di capire che si tratta di un problema organizzativo prima ancora che tecnologico.</a:t>
            </a:r>
            <a:endParaRPr/>
          </a:p>
        </p:txBody>
      </p:sp>
      <p:sp>
        <p:nvSpPr>
          <p:cNvPr id="76" name="Google Shape;76;p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6" name="Google Shape;86;p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2 minuti. Intervallo 6–8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Questa slide contiene la tesi centrale dell’intervento. Un’informativa può essere completa e tecnicamente esatta, ma non generare alcun cambiamento se nell’ASD manca chi la traduca in azione. Non è necessariamente un errore del professionista, né una semplice disattenzione del presidente. Esiste un passaggio operativo scoperto. Dire: «Ricevere un’informazione non equivale ad aver acquisito la capacità di applicarla». Chiedere un esempio al pubblico o richiamare un’informativa arrivata insieme a una scadenza imminente. Il servizio da costruire insieme deve presidiare questi passaggi, senza trasferire la decisione a chi non ha competenza.</a:t>
            </a:r>
            <a:endParaRPr/>
          </a:p>
        </p:txBody>
      </p:sp>
      <p:sp>
        <p:nvSpPr>
          <p:cNvPr id="87" name="Google Shape;87;p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6" name="Google Shape;96;p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2 minuti. Intervallo 8–10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Spiegare il nesso tra organizzazione e sostenibilità economica. L’assenza di informazioni produce decisioni al buio, rincorse e costi aggiuntivi. Un’ASD può avere un buon programma sportivo e non riuscire a sostenerlo perché ignora il costo completo o la data di incasso. Evitare tecnicismi contabili. Il costo del corso e la previsione di cassa sono due letture diverse: la prima riguarda la sostenibilità dell’attività, la seconda la capacità di pagare alle date previste. La rete dovrà aiutare ogni ente a produrre questi dati, mantenendoli separati e riservati quando occorre.</a:t>
            </a:r>
            <a:endParaRPr/>
          </a:p>
        </p:txBody>
      </p:sp>
      <p:sp>
        <p:nvSpPr>
          <p:cNvPr id="97" name="Google Shape;97;p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6" name="Google Shape;106;p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2 minuti. Intervallo 10–12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Usare l’esempio per due minuti, senza trasformare l’intervento in una lezione di contabilità. Le cifre sono inventate e il modello assume che non vi siano altri oneri da aggiungere. I costi comuni vanno ripartiti con un criterio dichiarato e senza duplicazioni. Il problema non è che un corso sociale presenti un disavanzo di 80 euro: il direttivo può volerlo coprire con risorse libere. Il problema è scoprirlo a fine anno o affidare la copertura a un contributo incerto. Chiedere: chi, nella nostra organizzazione, riesce ad aggiornare ogni mese questo conto? E se nessuno ha tempo, possiamo costruire questo supporto insieme?</a:t>
            </a:r>
            <a:endParaRPr/>
          </a:p>
        </p:txBody>
      </p:sp>
      <p:sp>
        <p:nvSpPr>
          <p:cNvPr id="107" name="Google Shape;107;p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6" name="Google Shape;116;p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1 minuti. Intervallo 12–13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Presentare questa soluzione come la proposta del relatore, non come l’unico modello organizzativo giuridicamente possibile. «La risposta che propongo è passare dalla somma delle solitudini a una collaborazione stabile». Un gruppo di associazioni può condividere il lavoro preparatorio, acquistare servizi coerenti, formare persone e confrontare problemi. Condividere non significa dare a tutti accesso a ogni documento. La collaborazione ha valore se produce un risultato concreto che i singoli non riescono a sostenere con continuità. La fiducia è il punto di partenza, ma richiede accordi e verifiche.</a:t>
            </a:r>
            <a:endParaRPr/>
          </a:p>
        </p:txBody>
      </p:sp>
      <p:sp>
        <p:nvSpPr>
          <p:cNvPr id="117" name="Google Shape;117;p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1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7" name="Google Shape;127;p1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1 minuti. Intervallo 13–14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La collaborazione proposta va organizzata con un accordo adeguato al servizio. Non suggerire che basti scrivere 'rete' per creare esenzioni, trasferire responsabilità o condividere personale senza regole. I rapporti di lavoro, gli incarichi professionali, il trattamento dei dati e i flussi economici richiedono un inquadramento proprio. Anche il supporto operativo deve avere accessi e limiti chiari. Ogni ASD mantiene i poteri previsti dal proprio statuto. Nei progetti finanziati valgono inoltre gli impegni del contratto di sovvenzione e degli accordi di partenariato.</a:t>
            </a:r>
            <a:endParaRPr/>
          </a:p>
        </p:txBody>
      </p:sp>
      <p:sp>
        <p:nvSpPr>
          <p:cNvPr id="128" name="Google Shape;128;p1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1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0" name="Google Shape;140;p1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1 minuti. Intervallo 14–15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Il primo passo può essere un confronto tra enti senza costituire subito una nuova organizzazione. Se si acquistano servizi o si gestiscono risorse comuni servono accordi coerenti e verifiche professionali. La forma dipende da ciò che si vuole fare: non tutte le collaborazioni richiedono un nuovo soggetto, ma nessun rapporto va lasciato indefinito. Un partenariato di progetto è ancora diverso: compiti, fondi e responsabilità sono legati alla proposta e al finanziamento. Le tre forme possono convivere. Evitare di partire da uno statuto di rete lungo e complesso senza avere identificato il primo servizio da realizzare.</a:t>
            </a:r>
            <a:endParaRPr/>
          </a:p>
        </p:txBody>
      </p:sp>
      <p:sp>
        <p:nvSpPr>
          <p:cNvPr id="141" name="Google Shape;141;p1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5" name="Google Shape;155;p1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2 minuti. Intervallo 15–17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Proporre di iniziare con tre-cinque enti disponibili, senza presentare il numero come requisito di un bando. Ognuno compila una pagina prima dell’incontro. Nel tavolo si cerca un bisogno condiviso, non si tenta di risolvere tutto. Il referente deve avere un incarico effettivo e tempo concordato. Chiedere anche quali competenze ciascuno è disposto a mettere a disposizione: spesso le risorse esistono ma non sono visibili. Alla fine scegliere una priorità e fissare una prova di durata limitata. Lo strumento è replicabile già la settimana successiva al webinar.</a:t>
            </a:r>
            <a:endParaRPr/>
          </a:p>
        </p:txBody>
      </p:sp>
      <p:sp>
        <p:nvSpPr>
          <p:cNvPr id="156" name="Google Shape;156;p1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5" name="Google Shape;165;p1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2 minuti. Intervallo 17–19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I numeri sono esclusivamente ipotetici. Non promettono di coprire la contabilità, ogni consulenza specialistica o tutti gli adempimenti di cinque associazioni. Il perimetro potrebbe essere un piccolo sportello di orientamento e un coordinamento limitato. Prima di approvare, raccogliere preventivi e verificare che ore e prestazioni siano realistiche. L’esempio assume costi finali complessivi senza ulteriori oneri: 800 diviso cinque equivale a 160 euro mensili, 1.920 annui per ciascun ente. Un risparmio non è automatico e va confrontato con alternative equivalenti. Il criterio di riparto può tenere conto dell’uso del servizio, se concordato e verificabile.</a:t>
            </a:r>
            <a:endParaRPr/>
          </a:p>
        </p:txBody>
      </p:sp>
      <p:sp>
        <p:nvSpPr>
          <p:cNvPr id="166" name="Google Shape;166;p1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5" name="Google Shape;175;p1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1 minuti. Intervallo 19–20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Una collaborazione fragile può riprodurre le difficoltà della singola ASD su scala maggiore. Per questo l’accordo deve specificare cosa riceve e cosa deve fare ogni aderente. Il coordinatore non può lavorare se i documenti arrivano incompleti o fuori tempo. Distinguere le decisioni comuni sul servizio dalle decisioni di ciascun ente. Prevedere come gestire arretrati, uscita di un aderente e restituzione dei documenti. Limitare l’accesso ai dati al necessario. Il modello qui presentato è una lista di temi da regolare e non un contratto pronto per la firma.</a:t>
            </a:r>
            <a:endParaRPr/>
          </a:p>
        </p:txBody>
      </p:sp>
      <p:sp>
        <p:nvSpPr>
          <p:cNvPr id="176" name="Google Shape;176;p1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2" name="Google Shape;192;p1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2 minuti. Intervallo 20–22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Questa slide parla direttamente agli esperti presenti. Il valore aggiunto proposto non è inviare più informative, ma accompagnare l’ente nell’applicazione. Il costo dell’affiancamento deve essere riconosciuto e reso compatibile con le risorse degli enti. Non chiedere al commercialista di diventare segreteria o al legale di prendere ogni decisione organizzativa. Concordare un risultato osservabile: una pratica completa, una procedura che l’operatore sa usare, un caso che arriva al consulente con i dati necessari. Il presidente continua ad assicurare le decisioni di competenza dell’associazione. L’intervento comune riduce il numero di volte in cui ogni ente ricomincia da zero.</a:t>
            </a:r>
            <a:endParaRPr/>
          </a:p>
        </p:txBody>
      </p:sp>
      <p:sp>
        <p:nvSpPr>
          <p:cNvPr id="193" name="Google Shape;193;p1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2" name="Google Shape;202;p1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2 minuti. Intervallo 22–24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La formazione va progettata a partire da ciò che oggi l’associazione non riesce a fare. Un webinar può sensibilizzare, ma il cambiamento richiede esercizio e una verifica sul lavoro. Stabilire prima chi partecipa, quale funzione svolge e che cosa applicherà al rientro. Per una rete si possono usare casi anonimizzati e modelli comuni, senza condividere dati riservati. La prova non consiste soltanto nel contare i partecipanti o rilasciare un attestato: il referente deve completare la scheda, aggiornare la previsione o chiudere la pratica. Gli indicatori qui proposti sono esempi, non obblighi normativi.</a:t>
            </a:r>
            <a:endParaRPr/>
          </a:p>
        </p:txBody>
      </p:sp>
      <p:sp>
        <p:nvSpPr>
          <p:cNvPr id="203" name="Google Shape;203;p1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2" name="Google Shape;212;p1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1 minuti. Intervallo 24–25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Rispondere all’obiezione 'non abbiamo fondi'. Non promettere una rete gratuita: il tempo organizzativo e la preparazione delle candidature hanno un costo. Partire dal minimo che il gruppo può sostenere con risorse effettive, anche condividendo spazi e competenze con rapporti correttamente inquadrati. Se il costo non è sostenibile, ridurre il perimetro o rinviare il servizio. I finanziamenti servono a realizzare obiettivi ammissibili e non devono diventare l’ipotesi su cui poggiano spese ordinarie già assunte. Le tre mensilità sono una proposta di prova, non una soglia prevista dalla legge.</a:t>
            </a:r>
            <a:endParaRPr/>
          </a:p>
        </p:txBody>
      </p:sp>
      <p:sp>
        <p:nvSpPr>
          <p:cNvPr id="213" name="Google Shape;213;p1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5" name="Google Shape;225;p1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1 minuti. Intervallo 25–26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La tabella è una proposta di orientamento e non un giudizio automatico di ammissibilità. Le azioni citate saranno descritte nelle slide successive con fonti ufficiali. Evitare di selezionare un bando soltanto perché offre una somma elevata: il costo organizzativo può superare il beneficio. Un bisogno di contabilità corrente non si trasforma in un progetto europeo solo cambiando titolo. L’azione deve avere coerenza tra problema, destinatari, attività e risultati. Al 22 ottobre 2026 questa presentazione non promette sportelli aperti e non anticipa scadenze dell’annualità successiva.</a:t>
            </a:r>
            <a:endParaRPr/>
          </a:p>
        </p:txBody>
      </p:sp>
      <p:sp>
        <p:nvSpPr>
          <p:cNvPr id="226" name="Google Shape;226;p1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5" name="Google Shape;235;p1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2 minuti. Intervallo 26–28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Questa distinzione serve a evitare un equivoco pratico: non cercare una KA210-SPO nel canale delle agenzie nazionali. Nel settore sport la cooperazione è gestita centralmente con le denominazioni e i call ID specifici. KA210 e KA220 sono sigle usate per i partenariati di educazione, formazione e gioventù. Una ASD può valutarli se ha attività e progetto pertinenti, non per il solo fatto di essere una associazione. Il suffisso indica il settore: ADU adulti, VET formazione professionale, YOU gioventù, SCH scuola. Fonti: https://erasmus-plus.ec.europa.eu/programme-guide/part-b/key-action-2/small-scale-partnerships https://erasmus-plus.ec.europa.eu/programme-guide/part-b/key-action-2/cooperation-partnerships https://agenziagioventu.gov.it/wp-content/uploads/2026/01/KA182-Mobilita-del-personale-nel-campo-dello-sport.pdf https://www.erasmusplus.it/educazione_adulti/partenariati/ https://www.erasmusplus.it/formazione/partenariati/.</a:t>
            </a:r>
            <a:endParaRPr/>
          </a:p>
        </p:txBody>
      </p:sp>
      <p:sp>
        <p:nvSpPr>
          <p:cNvPr id="236" name="Google Shape;236;p1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2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5" name="Google Shape;245;p2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2 minuti. Intervallo 28–30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KA182 sostiene l’apprendimento del personale attraverso esperienze all’estero. Gli atleti in quanto tali non costituiscono i destinatari di questa azione. Per il caso proposto: un referente dell’ente richiedente osserva pratiche di governance e inclusione in un’organizzazione ospitante, poi le applica al rientro. I partecipanti devono lavorare o collaborare regolarmente con l’organizzazione di invio: una rete locale non autorizza l’invio indiscriminato di personale di altri enti. La condivisione dei risultati con la rete è un passaggio successivo. Finanziamento secondo categorie e regole della mobilità, non un fondo indistinto per consulenze. Fonti: https://erasmus-plus.ec.europa.eu/programme-guide/part-b/key-action-1/sports-staff https://agenziagioventu.gov.it/wp-content/uploads/2026/01/KA182-Mobilita-del-personale-nel-campo-dello-sport.pdf.</a:t>
            </a:r>
            <a:endParaRPr/>
          </a:p>
        </p:txBody>
      </p:sp>
      <p:sp>
        <p:nvSpPr>
          <p:cNvPr id="246" name="Google Shape;246;p2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2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2" name="Google Shape;262;p2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2 minuti. Intervallo 30–32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È una possibilità da valutare per enti meno esperti, ma richiede un progetto autenticamente europeo. Il numero minimo si riferisce a organizzazioni di Paesi distinti ammissibili: cinque ASD tutte italiane non soddisfano da sole il requisito. L’esempio del percorso per volontari è un’idea del relatore, da collegare a una priorità pertinente e ai bisogni degli enti. Il partenariato concorda il budget e i compiti. La somma finanzia il progetto complessivo e il modello rispetta il principio di cofinanziamento. Call ID sport 2026: ERASMUS-SPORT-2026-SSCP. Fonte: https://erasmus-plus.ec.europa.eu/programme-guide/part-b/key-action-2/small-scale-partnerships.</a:t>
            </a:r>
            <a:endParaRPr/>
          </a:p>
        </p:txBody>
      </p:sp>
      <p:sp>
        <p:nvSpPr>
          <p:cNvPr id="263" name="Google Shape;263;p2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2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9" name="Google Shape;279;p2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2 minuti. Intervallo 32–34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La crescita della dimensione comporta maggior lavoro di coordinamento e produzione dei risultati. La scelta di entrare come partner è una proposta organizzativa, non una preferenza imposta dal programma. Distinguere un partner beneficiario da un partner associato, che non riceve fondi del progetto. Le somme riportate sono forfettarie e riferite all’intero progetto. Il partenariato deve definire attività, risultati e budget coerenti. Anche qui vale il principio di cofinanziamento. Call ID sport 2026: ERASMUS-SPORT-2026-SCP. La rete locale può facilitare la sperimentazione, ma la candidatura richiede partner transnazionali idonei. Fonte: https://erasmus-plus.ec.europa.eu/programme-guide/part-b/key-action-2/cooperation-partnerships.</a:t>
            </a:r>
            <a:endParaRPr/>
          </a:p>
        </p:txBody>
      </p:sp>
      <p:sp>
        <p:nvSpPr>
          <p:cNvPr id="280" name="Google Shape;280;p2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6" name="Google Shape;296;p2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2 minuti. Intervallo 34–36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Non usare KA210 o KA220 come contenitori generici per pagare la gestione ordinaria delle ASD. Lo stesso ente può essere pertinente in un settore se possiede attività ed esperienza coerenti con la proposta. Un progetto ADU deve riguardare apprendimento degli adulti, un progetto VET la formazione professionale, un progetto YOU il lavoro nel settore giovanile. Il progetto e i partner devono soddisfare le condizioni della relativa azione. Verificare con l’agenzia competente il caso concreto. I riferimenti generali per i partenariati non sostituiscono i requisiti settoriali. Fonti: https://www.erasmusplus.it/educazione_adulti/partenariati/ https://www.erasmusplus.it/formazione/partenariati/ https://erasmus-plus.ec.europa.eu/programme-guide/part-b/key-action-2/small-scale-partnerships https://erasmus-plus.ec.europa.eu/programme-guide/part-b/key-action-2/cooperation-partnerships.</a:t>
            </a:r>
            <a:endParaRPr/>
          </a:p>
        </p:txBody>
      </p:sp>
      <p:sp>
        <p:nvSpPr>
          <p:cNvPr id="297" name="Google Shape;297;p2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2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6" name="Google Shape;306;p2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1 minuti. Intervallo 36–37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Questa tabella amplia la mappa senza presentare ogni canale come una sovvenzione per la struttura. KA153 è dedicata alla mobilità degli animatori giovanili. KA154 sostiene la partecipazione democratica dei giovani. ESC30 richiede un progetto guidato da un gruppo di almeno cinque giovani di 18–30 anni, residenti nello stesso Paese ammissibile, e può prevedere un’organizzazione che presenti per loro conto. CERV può interessare progetti su uguaglianza, diritti e cittadinanza, con requisiti variabili per invito. Sono percorsi da verificare sul progetto concreto. Fonti: https://erasmus-plus.ec.europa.eu/resources-and-tools/documents-and-guidelines/2026-template-application-form-mobility-of-youth-workers-ka153-you https://erasmus-plus.ec.europa.eu/programme-guide/part-b/key-action-1/youth-participation https://youth.europa.eu/solidarity/young-people/solidarity-projects_en https://commission.europa.eu/funding-and-tenders/find-funding/eu-funding-programmes/citizens-equality-rights-and-values-programme/citizens-equality-rights-and-values-programme-overview_it.</a:t>
            </a:r>
            <a:endParaRPr/>
          </a:p>
        </p:txBody>
      </p:sp>
      <p:sp>
        <p:nvSpPr>
          <p:cNvPr id="307" name="Google Shape;307;p2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2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6" name="Google Shape;316;p2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1 minuti. Intervallo 37–38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Sport di Tutti è un quadro di interventi sportivi e sociali articolato in iniziative specifiche. Non presentarlo come un unico bando sempre aperto. Il Dipartimento per lo Sport pubblica avvisi con finalità e destinatari diversi. Gli organismi sportivi possono essere interlocutori per percorsi di formazione e collaborazione da verificare concretamente, non una fonte di finanziamento garantita. Il gruppo deve individuare le attività di progetto ammissibili e separarle dai costi ordinari non coperti. Per le candidature leggere sempre il documento ufficiale, non solo il titolo o il post di una pagina social. Fonti per i canali nazionali: https://www.sportesalute.eu/sportditutti.html https://www.sportesalute.eu/bandi-e-avvisi/ https://www.sport.governo.it/it/bandi-e-avvisi/.</a:t>
            </a:r>
            <a:endParaRPr/>
          </a:p>
        </p:txBody>
      </p:sp>
      <p:sp>
        <p:nvSpPr>
          <p:cNvPr id="317" name="Google Shape;317;p2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2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6" name="Google Shape;326;p2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1 minuti. Intervallo 38–39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Usare esempi locali per mostrare differenze concrete tra strumenti. Il Voucher sostiene l’accesso alla pratica sportiva attraverso enti ammessi e non è un contributo generale per formare amministratori. La pagina ufficiale indica la scadenza del 18 marzo 2026 per la candidatura degli enti. La comunicazione di Roma Capitale sui contributi 2026–2027 riporta una scadenza di settembre, già trascorsa al 22 ottobre: il bando è qui un esempio, senza invitare a candidarsi ora. La sezione regionale Sport è un punto di monitoraggio. Non tutte le iniziative regionali ammettono una ASD come richiedente diretto. Fonti: https://www.regione.lazio.it/enti/sport https://www.sportesalute.eu/voucherlazio/voucherperlosport-2026/asd-ssd-ets.html https://www.marcoaurelio.comune.roma.it/web/guest/w/roma-capitale-pubblicato-il-bando-contributi-2026-2027-per-associazioni-e-progetti-sportivi.</a:t>
            </a:r>
            <a:endParaRPr/>
          </a:p>
        </p:txBody>
      </p:sp>
      <p:sp>
        <p:nvSpPr>
          <p:cNvPr id="327" name="Google Shape;327;p2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2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6" name="Google Shape;336;p2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2 minuti. Intervallo 39–41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Questa è una scheda operativa proposta, adattabile a ogni finanziamento. Allegare il link e la versione dell’avviso, la scadenza con fuso orario e l’elenco degli allegati richiesti. La candidatura parte solo quando il gruppo sa chi può presentare, quale risultato realizzerà e quale impegno può sostenere. Una rete può centralizzare il monitoraggio, ma deve evitare candidature numerose senza qualità. Stimare anche il lavoro di preparazione e la gestione successiva. Se mancano un requisito essenziale o la copertura finanziaria, la decisione motivata può essere non partecipare.</a:t>
            </a:r>
            <a:endParaRPr/>
          </a:p>
        </p:txBody>
      </p:sp>
      <p:sp>
        <p:nvSpPr>
          <p:cNvPr id="337" name="Google Shape;337;p2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2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6" name="Google Shape;346;p2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2 minuti. Intervallo 41–43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OID e PIC sono identificativi dei rispettivi sistemi e non certificazioni di qualità o garanzie di finanziamento. Verificare se l’ente dispone già dell’identificativo prima di crearne uno. Per trovare partner usare ricerche mirate: progetti già realizzati nel tema, strumenti del portale pertinente e reti di settore. Parlare con il potenziale partner prima di inserirlo nella proposta e concordare il suo contributo effettivo. Preparare il progetto in modo congiunto. La rete può organizzare il lavoro, mentre richiedente e partner assumono gli impegni della candidatura. Fonti per registrazione e strumenti: https://erasmus-plus.ec.europa.eu/programme-guide/part-c/registration https://erasmus-plus.ec.europa.eu/programme-guide/part-a/priorities-of-the-erasmus-programme/implements.</a:t>
            </a:r>
            <a:endParaRPr/>
          </a:p>
        </p:txBody>
      </p:sp>
      <p:sp>
        <p:nvSpPr>
          <p:cNvPr id="347" name="Google Shape;347;p2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2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3" name="Google Shape;363;p2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2 minuti. Intervallo 43–45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Questo esempio è un’idea progettuale originale, non una proposta già ammissibile o finanziata. Non è sufficiente inserire un laboratorio sui costi per giustificare la candidatura: il progetto deve rispondere alla priorità dell’azione, produrre benefici sportivi o educativi e avere un valore europeo quando richiesto. I partner scelgono un numero sostenibile di risultati. Possibili indicatori: referenti che completano una scheda senza aiuto, enti che usano la procedura dopo tre mesi, ostacoli all’accesso superati con i destinatari. Gli indicatori e i valori iniziali vanno misurati, senza inventare risultati già raggiunti.</a:t>
            </a:r>
            <a:endParaRPr/>
          </a:p>
        </p:txBody>
      </p:sp>
      <p:sp>
        <p:nvSpPr>
          <p:cNvPr id="364" name="Google Shape;364;p2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3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73" name="Google Shape;373;p3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2 minuti. Intervallo 45–47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Distinguere l’importo complessivo del progetto dalla liquidità disponibile oggi. Il calendario di anticipo e saldo dipende dal contratto e non va inventato nella candidatura. Per i partenariati Erasmus+ citati il forfettario si collega alla realizzazione di attività e risultati con il livello qualitativo richiesto. Non presentarlo come un rimborso senza documenti o condizioni. Il principio di cofinanziamento e l’eventuale copertura aggiuntiva devono essere compresi prima dell’impegno. Un contributo destinato al progetto non copre automaticamente perdite pregresse o costi ordinari estranei. La rete programma anche come mantenere le capacità acquisite dopo la sovvenzione. Fonti per il modello dei partenariati: https://erasmus-plus.ec.europa.eu/programme-guide/part-b/key-action-2/small-scale-partnerships https://erasmus-plus.ec.europa.eu/programme-guide/part-b/key-action-2/cooperation-partnerships.</a:t>
            </a:r>
            <a:endParaRPr/>
          </a:p>
        </p:txBody>
      </p:sp>
      <p:sp>
        <p:nvSpPr>
          <p:cNvPr id="374" name="Google Shape;374;p3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3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6" name="Google Shape;386;p3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2 minuti. Intervallo 47–49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Il risultato dei 90 giorni non deve essere necessariamente una candidatura inviata. Può essere la decisione motivata di continuare il servizio, correggerlo o scegliere un’altra azione. La prima fase richiede che ciascuna associazione assegni un referente e una quota sostenibile di risorse. La seconda produce una prima evidenza: una pratica conclusa meglio di prima. La terza verifica qualità, costo e partecipazione. Un finanziamento può accelerare il percorso, mentre la capacità di collaborare deve essere dimostrata già prima. Includere una verifica del carico sul coordinatore per evitare di creare un nuovo presidente sovraccarico.</a:t>
            </a:r>
            <a:endParaRPr/>
          </a:p>
        </p:txBody>
      </p:sp>
      <p:sp>
        <p:nvSpPr>
          <p:cNvPr id="387" name="Google Shape;387;p3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3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6" name="Google Shape;396;p3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1 minuti. Intervallo 49–50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Chiusura suggerita: «Ai presidenti propongo di portare al prossimo direttivo una domanda: quale problema non riusciamo più a risolvere da soli, e con chi possiamo affrontarlo? Ai professionisti propongo di costruire servizi che arrivino fino all’applicazione. A chi racconta lo sport propongo di rendere visibile anche questo lavoro organizzativo. La passione resta la ragione per cui siamo qui. Una capacità condivisa può aiutarci a mantenerla nel tempo». Il pubblico deve uscire con una scelta possibile, non con un’altra lista di adempimenti. Le 32 slide principali sono pianificate per 50 minuti. Le appendici successive servono alla consultazione.</a:t>
            </a:r>
            <a:endParaRPr/>
          </a:p>
        </p:txBody>
      </p:sp>
      <p:sp>
        <p:nvSpPr>
          <p:cNvPr id="397" name="Google Shape;397;p3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h3e648b6b886b2c10_0_3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07" name="Google Shape;407;h3e648b6b886b2c10_0_3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Durata: 2 minuti. Intervallo 47–49 minuti.</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Il risultato dei 90 giorni non deve essere necessariamente una candidatura inviata. Può essere la decisione motivata di continuare il servizio, correggerlo o scegliere un’altra azione. La prima fase richiede che ciascuna associazione assegni un referente e una quota sostenibile di risorse. La seconda produce una prima evidenza: una pratica conclusa meglio di prima. La terza verifica qualità, costo e partecipazione. Un finanziamento può accelerare il percorso, mentre la capacità di collaborare deve essere dimostrata già prima. Includere una verifica del carico sul coordinatore per evitare di creare un nuovo presidente sovraccarico.</a:t>
            </a:r>
            <a:endParaRPr/>
          </a:p>
        </p:txBody>
      </p:sp>
      <p:sp>
        <p:nvSpPr>
          <p:cNvPr id="408" name="Google Shape;408;h3e648b6b886b2c10_0_3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9"/>
          <p:cNvSpPr txBox="1"/>
          <p:nvPr>
            <p:ph type="title"/>
          </p:nvPr>
        </p:nvSpPr>
        <p:spPr>
          <a:xfrm>
            <a:off x="1219200" y="2590800"/>
            <a:ext cx="9753600" cy="990600"/>
          </a:xfrm>
          <a:prstGeom prst="rect">
            <a:avLst/>
          </a:prstGeom>
          <a:noFill/>
          <a:ln>
            <a:noFill/>
          </a:ln>
        </p:spPr>
        <p:txBody>
          <a:bodyPr anchorCtr="0" anchor="ctr" bIns="0" lIns="0" spcFirstLastPara="1" rIns="0" wrap="square" tIns="0">
            <a:normAutofit/>
          </a:bodyPr>
          <a:lstStyle>
            <a:lvl1pPr lvl="0" marR="0" rtl="0" algn="ctr">
              <a:lnSpc>
                <a:spcPct val="110000"/>
              </a:lnSpc>
              <a:spcBef>
                <a:spcPts val="0"/>
              </a:spcBef>
              <a:spcAft>
                <a:spcPts val="0"/>
              </a:spcAft>
              <a:buClr>
                <a:schemeClr val="dk1"/>
              </a:buClr>
              <a:buSzPts val="4800"/>
              <a:buFont typeface="Arial"/>
              <a:buNone/>
              <a:defRPr b="1" i="0" sz="4800" u="none" cap="none" strike="noStrike">
                <a:solidFill>
                  <a:schemeClr val="dk1"/>
                </a:solidFill>
                <a:latin typeface="Arial"/>
                <a:ea typeface="Arial"/>
                <a:cs typeface="Arial"/>
                <a:sym typeface="Arial"/>
              </a:defRPr>
            </a:lvl1pPr>
            <a:lvl2pPr lvl="1" algn="ctr">
              <a:lnSpc>
                <a:spcPct val="110000"/>
              </a:lnSpc>
              <a:spcBef>
                <a:spcPts val="0"/>
              </a:spcBef>
              <a:spcAft>
                <a:spcPts val="0"/>
              </a:spcAft>
              <a:buClr>
                <a:schemeClr val="dk1"/>
              </a:buClr>
              <a:buSzPts val="4800"/>
              <a:buFont typeface="Arial"/>
              <a:buNone/>
              <a:defRPr b="1" sz="4800">
                <a:solidFill>
                  <a:schemeClr val="dk1"/>
                </a:solidFill>
                <a:latin typeface="Arial"/>
                <a:ea typeface="Arial"/>
                <a:cs typeface="Arial"/>
                <a:sym typeface="Arial"/>
              </a:defRPr>
            </a:lvl2pPr>
            <a:lvl3pPr lvl="2" algn="ctr">
              <a:lnSpc>
                <a:spcPct val="110000"/>
              </a:lnSpc>
              <a:spcBef>
                <a:spcPts val="0"/>
              </a:spcBef>
              <a:spcAft>
                <a:spcPts val="0"/>
              </a:spcAft>
              <a:buClr>
                <a:schemeClr val="dk1"/>
              </a:buClr>
              <a:buSzPts val="4800"/>
              <a:buFont typeface="Arial"/>
              <a:buNone/>
              <a:defRPr b="1" sz="4800">
                <a:solidFill>
                  <a:schemeClr val="dk1"/>
                </a:solidFill>
                <a:latin typeface="Arial"/>
                <a:ea typeface="Arial"/>
                <a:cs typeface="Arial"/>
                <a:sym typeface="Arial"/>
              </a:defRPr>
            </a:lvl3pPr>
            <a:lvl4pPr lvl="3" algn="ctr">
              <a:lnSpc>
                <a:spcPct val="110000"/>
              </a:lnSpc>
              <a:spcBef>
                <a:spcPts val="0"/>
              </a:spcBef>
              <a:spcAft>
                <a:spcPts val="0"/>
              </a:spcAft>
              <a:buClr>
                <a:schemeClr val="dk1"/>
              </a:buClr>
              <a:buSzPts val="4800"/>
              <a:buFont typeface="Arial"/>
              <a:buNone/>
              <a:defRPr b="1" sz="4800">
                <a:solidFill>
                  <a:schemeClr val="dk1"/>
                </a:solidFill>
                <a:latin typeface="Arial"/>
                <a:ea typeface="Arial"/>
                <a:cs typeface="Arial"/>
                <a:sym typeface="Arial"/>
              </a:defRPr>
            </a:lvl4pPr>
            <a:lvl5pPr lvl="4" algn="ctr">
              <a:lnSpc>
                <a:spcPct val="110000"/>
              </a:lnSpc>
              <a:spcBef>
                <a:spcPts val="0"/>
              </a:spcBef>
              <a:spcAft>
                <a:spcPts val="0"/>
              </a:spcAft>
              <a:buClr>
                <a:schemeClr val="dk1"/>
              </a:buClr>
              <a:buSzPts val="4800"/>
              <a:buFont typeface="Arial"/>
              <a:buNone/>
              <a:defRPr b="1" sz="4800">
                <a:solidFill>
                  <a:schemeClr val="dk1"/>
                </a:solidFill>
                <a:latin typeface="Arial"/>
                <a:ea typeface="Arial"/>
                <a:cs typeface="Arial"/>
                <a:sym typeface="Arial"/>
              </a:defRPr>
            </a:lvl5pPr>
            <a:lvl6pPr lvl="5" algn="ctr">
              <a:lnSpc>
                <a:spcPct val="110000"/>
              </a:lnSpc>
              <a:spcBef>
                <a:spcPts val="0"/>
              </a:spcBef>
              <a:spcAft>
                <a:spcPts val="0"/>
              </a:spcAft>
              <a:buClr>
                <a:schemeClr val="dk1"/>
              </a:buClr>
              <a:buSzPts val="4800"/>
              <a:buFont typeface="Arial"/>
              <a:buNone/>
              <a:defRPr b="1" sz="4800">
                <a:solidFill>
                  <a:schemeClr val="dk1"/>
                </a:solidFill>
                <a:latin typeface="Arial"/>
                <a:ea typeface="Arial"/>
                <a:cs typeface="Arial"/>
                <a:sym typeface="Arial"/>
              </a:defRPr>
            </a:lvl6pPr>
            <a:lvl7pPr lvl="6" algn="ctr">
              <a:lnSpc>
                <a:spcPct val="110000"/>
              </a:lnSpc>
              <a:spcBef>
                <a:spcPts val="0"/>
              </a:spcBef>
              <a:spcAft>
                <a:spcPts val="0"/>
              </a:spcAft>
              <a:buClr>
                <a:schemeClr val="dk1"/>
              </a:buClr>
              <a:buSzPts val="4800"/>
              <a:buFont typeface="Arial"/>
              <a:buNone/>
              <a:defRPr b="1" sz="4800">
                <a:solidFill>
                  <a:schemeClr val="dk1"/>
                </a:solidFill>
                <a:latin typeface="Arial"/>
                <a:ea typeface="Arial"/>
                <a:cs typeface="Arial"/>
                <a:sym typeface="Arial"/>
              </a:defRPr>
            </a:lvl7pPr>
            <a:lvl8pPr lvl="7" algn="ctr">
              <a:lnSpc>
                <a:spcPct val="110000"/>
              </a:lnSpc>
              <a:spcBef>
                <a:spcPts val="0"/>
              </a:spcBef>
              <a:spcAft>
                <a:spcPts val="0"/>
              </a:spcAft>
              <a:buClr>
                <a:schemeClr val="dk1"/>
              </a:buClr>
              <a:buSzPts val="4800"/>
              <a:buFont typeface="Arial"/>
              <a:buNone/>
              <a:defRPr b="1" sz="4800">
                <a:solidFill>
                  <a:schemeClr val="dk1"/>
                </a:solidFill>
                <a:latin typeface="Arial"/>
                <a:ea typeface="Arial"/>
                <a:cs typeface="Arial"/>
                <a:sym typeface="Arial"/>
              </a:defRPr>
            </a:lvl8pPr>
            <a:lvl9pPr lvl="8" algn="ctr">
              <a:lnSpc>
                <a:spcPct val="110000"/>
              </a:lnSpc>
              <a:spcBef>
                <a:spcPts val="0"/>
              </a:spcBef>
              <a:spcAft>
                <a:spcPts val="0"/>
              </a:spcAft>
              <a:buClr>
                <a:schemeClr val="dk1"/>
              </a:buClr>
              <a:buSzPts val="4800"/>
              <a:buFont typeface="Arial"/>
              <a:buNone/>
              <a:defRPr b="1" sz="4800">
                <a:solidFill>
                  <a:schemeClr val="dk1"/>
                </a:solidFill>
                <a:latin typeface="Arial"/>
                <a:ea typeface="Arial"/>
                <a:cs typeface="Arial"/>
                <a:sym typeface="Arial"/>
              </a:defRPr>
            </a:lvl9pPr>
          </a:lstStyle>
          <a:p/>
        </p:txBody>
      </p:sp>
      <p:sp>
        <p:nvSpPr>
          <p:cNvPr id="13" name="Google Shape;13;p39"/>
          <p:cNvSpPr txBox="1"/>
          <p:nvPr>
            <p:ph idx="1" type="subTitle"/>
          </p:nvPr>
        </p:nvSpPr>
        <p:spPr>
          <a:xfrm>
            <a:off x="1828800" y="3771900"/>
            <a:ext cx="8534400" cy="762000"/>
          </a:xfrm>
          <a:prstGeom prst="rect">
            <a:avLst/>
          </a:prstGeom>
          <a:noFill/>
          <a:ln>
            <a:noFill/>
          </a:ln>
        </p:spPr>
        <p:txBody>
          <a:bodyPr anchorCtr="0" anchor="ctr" bIns="0" lIns="0" spcFirstLastPara="1" rIns="0" wrap="square" tIns="0">
            <a:normAutofit/>
          </a:bodyPr>
          <a:lstStyle>
            <a:lvl1pPr lvl="0" marR="0" rtl="0" algn="ctr">
              <a:lnSpc>
                <a:spcPct val="11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1pPr>
            <a:lvl2pPr lvl="1" marR="0" rtl="0" algn="ctr">
              <a:lnSpc>
                <a:spcPct val="11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ctr">
              <a:lnSpc>
                <a:spcPct val="11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3pPr>
            <a:lvl4pPr lvl="3" marR="0" rtl="0" algn="ctr">
              <a:lnSpc>
                <a:spcPct val="11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4pPr>
            <a:lvl5pPr lvl="4" marR="0" rtl="0" algn="ctr">
              <a:lnSpc>
                <a:spcPct val="11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5pPr>
            <a:lvl6pPr lvl="5" marR="0" rtl="0" algn="ctr">
              <a:lnSpc>
                <a:spcPct val="11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6pPr>
            <a:lvl7pPr lvl="6" marR="0" rtl="0" algn="ctr">
              <a:lnSpc>
                <a:spcPct val="11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7pPr>
            <a:lvl8pPr lvl="7" marR="0" rtl="0" algn="ctr">
              <a:lnSpc>
                <a:spcPct val="11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8pPr>
            <a:lvl9pPr lvl="8" marR="0" rtl="0" algn="ctr">
              <a:lnSpc>
                <a:spcPct val="11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14" name="Shape 14"/>
        <p:cNvGrpSpPr/>
        <p:nvPr/>
      </p:nvGrpSpPr>
      <p:grpSpPr>
        <a:xfrm>
          <a:off x="0" y="0"/>
          <a:ext cx="0" cy="0"/>
          <a:chOff x="0" y="0"/>
          <a:chExt cx="0" cy="0"/>
        </a:xfrm>
      </p:grpSpPr>
      <p:sp>
        <p:nvSpPr>
          <p:cNvPr id="15" name="Google Shape;15;p40"/>
          <p:cNvSpPr txBox="1"/>
          <p:nvPr>
            <p:ph type="title"/>
          </p:nvPr>
        </p:nvSpPr>
        <p:spPr>
          <a:xfrm>
            <a:off x="1219200" y="2857500"/>
            <a:ext cx="9753600" cy="1143000"/>
          </a:xfrm>
          <a:prstGeom prst="rect">
            <a:avLst/>
          </a:prstGeom>
          <a:noFill/>
          <a:ln>
            <a:noFill/>
          </a:ln>
        </p:spPr>
        <p:txBody>
          <a:bodyPr anchorCtr="0" anchor="ctr" bIns="0" lIns="0" spcFirstLastPara="1" rIns="0" wrap="square" tIns="0">
            <a:normAutofit/>
          </a:bodyPr>
          <a:lstStyle>
            <a:lvl1pPr lvl="0" marR="0" rtl="0" algn="ctr">
              <a:lnSpc>
                <a:spcPct val="110000"/>
              </a:lnSpc>
              <a:spcBef>
                <a:spcPts val="0"/>
              </a:spcBef>
              <a:spcAft>
                <a:spcPts val="0"/>
              </a:spcAft>
              <a:buClr>
                <a:schemeClr val="dk1"/>
              </a:buClr>
              <a:buSzPts val="4200"/>
              <a:buFont typeface="Arial"/>
              <a:buNone/>
              <a:defRPr b="1" i="0" sz="4200" u="none" cap="none" strike="noStrike">
                <a:solidFill>
                  <a:schemeClr val="dk1"/>
                </a:solidFill>
                <a:latin typeface="Arial"/>
                <a:ea typeface="Arial"/>
                <a:cs typeface="Arial"/>
                <a:sym typeface="Arial"/>
              </a:defRPr>
            </a:lvl1pPr>
            <a:lvl2pPr lvl="1" algn="ctr">
              <a:lnSpc>
                <a:spcPct val="110000"/>
              </a:lnSpc>
              <a:spcBef>
                <a:spcPts val="0"/>
              </a:spcBef>
              <a:spcAft>
                <a:spcPts val="0"/>
              </a:spcAft>
              <a:buClr>
                <a:schemeClr val="dk1"/>
              </a:buClr>
              <a:buSzPts val="4200"/>
              <a:buFont typeface="Arial"/>
              <a:buNone/>
              <a:defRPr b="1" sz="4200">
                <a:solidFill>
                  <a:schemeClr val="dk1"/>
                </a:solidFill>
                <a:latin typeface="Arial"/>
                <a:ea typeface="Arial"/>
                <a:cs typeface="Arial"/>
                <a:sym typeface="Arial"/>
              </a:defRPr>
            </a:lvl2pPr>
            <a:lvl3pPr lvl="2" algn="ctr">
              <a:lnSpc>
                <a:spcPct val="110000"/>
              </a:lnSpc>
              <a:spcBef>
                <a:spcPts val="0"/>
              </a:spcBef>
              <a:spcAft>
                <a:spcPts val="0"/>
              </a:spcAft>
              <a:buClr>
                <a:schemeClr val="dk1"/>
              </a:buClr>
              <a:buSzPts val="4200"/>
              <a:buFont typeface="Arial"/>
              <a:buNone/>
              <a:defRPr b="1" sz="4200">
                <a:solidFill>
                  <a:schemeClr val="dk1"/>
                </a:solidFill>
                <a:latin typeface="Arial"/>
                <a:ea typeface="Arial"/>
                <a:cs typeface="Arial"/>
                <a:sym typeface="Arial"/>
              </a:defRPr>
            </a:lvl3pPr>
            <a:lvl4pPr lvl="3" algn="ctr">
              <a:lnSpc>
                <a:spcPct val="110000"/>
              </a:lnSpc>
              <a:spcBef>
                <a:spcPts val="0"/>
              </a:spcBef>
              <a:spcAft>
                <a:spcPts val="0"/>
              </a:spcAft>
              <a:buClr>
                <a:schemeClr val="dk1"/>
              </a:buClr>
              <a:buSzPts val="4200"/>
              <a:buFont typeface="Arial"/>
              <a:buNone/>
              <a:defRPr b="1" sz="4200">
                <a:solidFill>
                  <a:schemeClr val="dk1"/>
                </a:solidFill>
                <a:latin typeface="Arial"/>
                <a:ea typeface="Arial"/>
                <a:cs typeface="Arial"/>
                <a:sym typeface="Arial"/>
              </a:defRPr>
            </a:lvl4pPr>
            <a:lvl5pPr lvl="4" algn="ctr">
              <a:lnSpc>
                <a:spcPct val="110000"/>
              </a:lnSpc>
              <a:spcBef>
                <a:spcPts val="0"/>
              </a:spcBef>
              <a:spcAft>
                <a:spcPts val="0"/>
              </a:spcAft>
              <a:buClr>
                <a:schemeClr val="dk1"/>
              </a:buClr>
              <a:buSzPts val="4200"/>
              <a:buFont typeface="Arial"/>
              <a:buNone/>
              <a:defRPr b="1" sz="4200">
                <a:solidFill>
                  <a:schemeClr val="dk1"/>
                </a:solidFill>
                <a:latin typeface="Arial"/>
                <a:ea typeface="Arial"/>
                <a:cs typeface="Arial"/>
                <a:sym typeface="Arial"/>
              </a:defRPr>
            </a:lvl5pPr>
            <a:lvl6pPr lvl="5" algn="ctr">
              <a:lnSpc>
                <a:spcPct val="110000"/>
              </a:lnSpc>
              <a:spcBef>
                <a:spcPts val="0"/>
              </a:spcBef>
              <a:spcAft>
                <a:spcPts val="0"/>
              </a:spcAft>
              <a:buClr>
                <a:schemeClr val="dk1"/>
              </a:buClr>
              <a:buSzPts val="4200"/>
              <a:buFont typeface="Arial"/>
              <a:buNone/>
              <a:defRPr b="1" sz="4200">
                <a:solidFill>
                  <a:schemeClr val="dk1"/>
                </a:solidFill>
                <a:latin typeface="Arial"/>
                <a:ea typeface="Arial"/>
                <a:cs typeface="Arial"/>
                <a:sym typeface="Arial"/>
              </a:defRPr>
            </a:lvl6pPr>
            <a:lvl7pPr lvl="6" algn="ctr">
              <a:lnSpc>
                <a:spcPct val="110000"/>
              </a:lnSpc>
              <a:spcBef>
                <a:spcPts val="0"/>
              </a:spcBef>
              <a:spcAft>
                <a:spcPts val="0"/>
              </a:spcAft>
              <a:buClr>
                <a:schemeClr val="dk1"/>
              </a:buClr>
              <a:buSzPts val="4200"/>
              <a:buFont typeface="Arial"/>
              <a:buNone/>
              <a:defRPr b="1" sz="4200">
                <a:solidFill>
                  <a:schemeClr val="dk1"/>
                </a:solidFill>
                <a:latin typeface="Arial"/>
                <a:ea typeface="Arial"/>
                <a:cs typeface="Arial"/>
                <a:sym typeface="Arial"/>
              </a:defRPr>
            </a:lvl7pPr>
            <a:lvl8pPr lvl="7" algn="ctr">
              <a:lnSpc>
                <a:spcPct val="110000"/>
              </a:lnSpc>
              <a:spcBef>
                <a:spcPts val="0"/>
              </a:spcBef>
              <a:spcAft>
                <a:spcPts val="0"/>
              </a:spcAft>
              <a:buClr>
                <a:schemeClr val="dk1"/>
              </a:buClr>
              <a:buSzPts val="4200"/>
              <a:buFont typeface="Arial"/>
              <a:buNone/>
              <a:defRPr b="1" sz="4200">
                <a:solidFill>
                  <a:schemeClr val="dk1"/>
                </a:solidFill>
                <a:latin typeface="Arial"/>
                <a:ea typeface="Arial"/>
                <a:cs typeface="Arial"/>
                <a:sym typeface="Arial"/>
              </a:defRPr>
            </a:lvl8pPr>
            <a:lvl9pPr lvl="8" algn="ctr">
              <a:lnSpc>
                <a:spcPct val="110000"/>
              </a:lnSpc>
              <a:spcBef>
                <a:spcPts val="0"/>
              </a:spcBef>
              <a:spcAft>
                <a:spcPts val="0"/>
              </a:spcAft>
              <a:buClr>
                <a:schemeClr val="dk1"/>
              </a:buClr>
              <a:buSzPts val="4200"/>
              <a:buFont typeface="Arial"/>
              <a:buNone/>
              <a:defRPr b="1" sz="4200">
                <a:solidFill>
                  <a:schemeClr val="dk1"/>
                </a:solidFill>
                <a:latin typeface="Arial"/>
                <a:ea typeface="Arial"/>
                <a:cs typeface="Arial"/>
                <a:sym typeface="Aria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16" name="Shape 16"/>
        <p:cNvGrpSpPr/>
        <p:nvPr/>
      </p:nvGrpSpPr>
      <p:grpSpPr>
        <a:xfrm>
          <a:off x="0" y="0"/>
          <a:ext cx="0" cy="0"/>
          <a:chOff x="0" y="0"/>
          <a:chExt cx="0" cy="0"/>
        </a:xfrm>
      </p:grpSpPr>
      <p:sp>
        <p:nvSpPr>
          <p:cNvPr id="17" name="Google Shape;17;p41"/>
          <p:cNvSpPr txBox="1"/>
          <p:nvPr>
            <p:ph type="title"/>
          </p:nvPr>
        </p:nvSpPr>
        <p:spPr>
          <a:xfrm>
            <a:off x="685800" y="533400"/>
            <a:ext cx="10820400" cy="838200"/>
          </a:xfrm>
          <a:prstGeom prst="rect">
            <a:avLst/>
          </a:prstGeom>
          <a:noFill/>
          <a:ln>
            <a:noFill/>
          </a:ln>
        </p:spPr>
        <p:txBody>
          <a:bodyPr anchorCtr="0" anchor="t" bIns="0" lIns="0" spcFirstLastPara="1" rIns="0" wrap="square" tIns="0">
            <a:normAutofit/>
          </a:bodyPr>
          <a:lstStyle>
            <a:lvl1pPr lvl="0" marR="0" rtl="0" algn="l">
              <a:lnSpc>
                <a:spcPct val="110000"/>
              </a:lnSpc>
              <a:spcBef>
                <a:spcPts val="0"/>
              </a:spcBef>
              <a:spcAft>
                <a:spcPts val="0"/>
              </a:spcAft>
              <a:buClr>
                <a:schemeClr val="dk1"/>
              </a:buClr>
              <a:buSzPts val="3300"/>
              <a:buFont typeface="Arial"/>
              <a:buNone/>
              <a:defRPr b="1" i="0" sz="3300" u="none" cap="none" strike="noStrike">
                <a:solidFill>
                  <a:schemeClr val="dk1"/>
                </a:solidFill>
                <a:latin typeface="Arial"/>
                <a:ea typeface="Arial"/>
                <a:cs typeface="Arial"/>
                <a:sym typeface="Arial"/>
              </a:defRPr>
            </a:lvl1pPr>
            <a:lvl2pPr lvl="1"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2pPr>
            <a:lvl3pPr lvl="2"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3pPr>
            <a:lvl4pPr lvl="3"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4pPr>
            <a:lvl5pPr lvl="4"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5pPr>
            <a:lvl6pPr lvl="5"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6pPr>
            <a:lvl7pPr lvl="6"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7pPr>
            <a:lvl8pPr lvl="7"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8pPr>
            <a:lvl9pPr lvl="8"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9pPr>
          </a:lstStyle>
          <a:p/>
        </p:txBody>
      </p:sp>
      <p:sp>
        <p:nvSpPr>
          <p:cNvPr id="18" name="Google Shape;18;p41"/>
          <p:cNvSpPr txBox="1"/>
          <p:nvPr>
            <p:ph idx="1" type="body"/>
          </p:nvPr>
        </p:nvSpPr>
        <p:spPr>
          <a:xfrm>
            <a:off x="685800" y="1905000"/>
            <a:ext cx="10820400" cy="4267200"/>
          </a:xfrm>
          <a:prstGeom prst="rect">
            <a:avLst/>
          </a:prstGeom>
          <a:noFill/>
          <a:ln>
            <a:noFill/>
          </a:ln>
        </p:spPr>
        <p:txBody>
          <a:bodyPr anchorCtr="0" anchor="t" bIns="0" lIns="0" spcFirstLastPara="1" rIns="0" wrap="square" tIns="0">
            <a:normAutofit/>
          </a:bodyPr>
          <a:lstStyle>
            <a:lvl1pPr indent="-371475" lvl="0" marL="457200" marR="0" rtl="0" algn="l">
              <a:lnSpc>
                <a:spcPct val="110000"/>
              </a:lnSpc>
              <a:spcBef>
                <a:spcPts val="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1pPr>
            <a:lvl2pPr indent="-371475" lvl="1" marL="914400" marR="0" rtl="0" algn="l">
              <a:lnSpc>
                <a:spcPct val="110000"/>
              </a:lnSpc>
              <a:spcBef>
                <a:spcPts val="120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2pPr>
            <a:lvl3pPr indent="-371475" lvl="2" marL="1371600" marR="0" rtl="0" algn="l">
              <a:lnSpc>
                <a:spcPct val="110000"/>
              </a:lnSpc>
              <a:spcBef>
                <a:spcPts val="120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3pPr>
            <a:lvl4pPr indent="-371475" lvl="3" marL="1828800" marR="0" rtl="0" algn="l">
              <a:lnSpc>
                <a:spcPct val="110000"/>
              </a:lnSpc>
              <a:spcBef>
                <a:spcPts val="120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4pPr>
            <a:lvl5pPr indent="-371475" lvl="4" marL="2286000" marR="0" rtl="0" algn="l">
              <a:lnSpc>
                <a:spcPct val="110000"/>
              </a:lnSpc>
              <a:spcBef>
                <a:spcPts val="120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5pPr>
            <a:lvl6pPr indent="-371475" lvl="5" marL="2743200" marR="0" rtl="0" algn="l">
              <a:lnSpc>
                <a:spcPct val="110000"/>
              </a:lnSpc>
              <a:spcBef>
                <a:spcPts val="120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6pPr>
            <a:lvl7pPr indent="-371475" lvl="6" marL="3200400" marR="0" rtl="0" algn="l">
              <a:lnSpc>
                <a:spcPct val="110000"/>
              </a:lnSpc>
              <a:spcBef>
                <a:spcPts val="120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7pPr>
            <a:lvl8pPr indent="-371475" lvl="7" marL="3657600" marR="0" rtl="0" algn="l">
              <a:lnSpc>
                <a:spcPct val="110000"/>
              </a:lnSpc>
              <a:spcBef>
                <a:spcPts val="120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8pPr>
            <a:lvl9pPr indent="-371475" lvl="8" marL="4114800" marR="0" rtl="0" algn="l">
              <a:lnSpc>
                <a:spcPct val="110000"/>
              </a:lnSpc>
              <a:spcBef>
                <a:spcPts val="1200"/>
              </a:spcBef>
              <a:spcAft>
                <a:spcPts val="1200"/>
              </a:spcAft>
              <a:buClr>
                <a:schemeClr val="dk1"/>
              </a:buClr>
              <a:buSzPts val="2250"/>
              <a:buFont typeface="Arial"/>
              <a:buChar char="•"/>
              <a:defRPr b="0" i="0" sz="225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
  <p:cSld name="Title and Two Column">
    <p:spTree>
      <p:nvGrpSpPr>
        <p:cNvPr id="19" name="Shape 19"/>
        <p:cNvGrpSpPr/>
        <p:nvPr/>
      </p:nvGrpSpPr>
      <p:grpSpPr>
        <a:xfrm>
          <a:off x="0" y="0"/>
          <a:ext cx="0" cy="0"/>
          <a:chOff x="0" y="0"/>
          <a:chExt cx="0" cy="0"/>
        </a:xfrm>
      </p:grpSpPr>
      <p:sp>
        <p:nvSpPr>
          <p:cNvPr id="20" name="Google Shape;20;p42"/>
          <p:cNvSpPr txBox="1"/>
          <p:nvPr>
            <p:ph type="title"/>
          </p:nvPr>
        </p:nvSpPr>
        <p:spPr>
          <a:xfrm>
            <a:off x="685800" y="533400"/>
            <a:ext cx="10820400" cy="838200"/>
          </a:xfrm>
          <a:prstGeom prst="rect">
            <a:avLst/>
          </a:prstGeom>
          <a:noFill/>
          <a:ln>
            <a:noFill/>
          </a:ln>
        </p:spPr>
        <p:txBody>
          <a:bodyPr anchorCtr="0" anchor="t" bIns="0" lIns="0" spcFirstLastPara="1" rIns="0" wrap="square" tIns="0">
            <a:normAutofit/>
          </a:bodyPr>
          <a:lstStyle>
            <a:lvl1pPr lvl="0" marR="0" rtl="0" algn="l">
              <a:lnSpc>
                <a:spcPct val="110000"/>
              </a:lnSpc>
              <a:spcBef>
                <a:spcPts val="0"/>
              </a:spcBef>
              <a:spcAft>
                <a:spcPts val="0"/>
              </a:spcAft>
              <a:buClr>
                <a:schemeClr val="dk1"/>
              </a:buClr>
              <a:buSzPts val="3300"/>
              <a:buFont typeface="Arial"/>
              <a:buNone/>
              <a:defRPr b="1" i="0" sz="3300" u="none" cap="none" strike="noStrike">
                <a:solidFill>
                  <a:schemeClr val="dk1"/>
                </a:solidFill>
                <a:latin typeface="Arial"/>
                <a:ea typeface="Arial"/>
                <a:cs typeface="Arial"/>
                <a:sym typeface="Arial"/>
              </a:defRPr>
            </a:lvl1pPr>
            <a:lvl2pPr lvl="1"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2pPr>
            <a:lvl3pPr lvl="2"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3pPr>
            <a:lvl4pPr lvl="3"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4pPr>
            <a:lvl5pPr lvl="4"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5pPr>
            <a:lvl6pPr lvl="5"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6pPr>
            <a:lvl7pPr lvl="6"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7pPr>
            <a:lvl8pPr lvl="7"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8pPr>
            <a:lvl9pPr lvl="8"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9pPr>
          </a:lstStyle>
          <a:p/>
        </p:txBody>
      </p:sp>
      <p:sp>
        <p:nvSpPr>
          <p:cNvPr id="21" name="Google Shape;21;p42"/>
          <p:cNvSpPr txBox="1"/>
          <p:nvPr>
            <p:ph idx="1" type="body"/>
          </p:nvPr>
        </p:nvSpPr>
        <p:spPr>
          <a:xfrm>
            <a:off x="685800" y="1905000"/>
            <a:ext cx="5029200" cy="4267200"/>
          </a:xfrm>
          <a:prstGeom prst="rect">
            <a:avLst/>
          </a:prstGeom>
          <a:noFill/>
          <a:ln>
            <a:noFill/>
          </a:ln>
        </p:spPr>
        <p:txBody>
          <a:bodyPr anchorCtr="0" anchor="t" bIns="0" lIns="0" spcFirstLastPara="1" rIns="0" wrap="square" tIns="0">
            <a:normAutofit/>
          </a:bodyPr>
          <a:lstStyle>
            <a:lvl1pPr indent="-361950" lvl="0" marL="457200" marR="0" rtl="0" algn="l">
              <a:lnSpc>
                <a:spcPct val="11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61950" lvl="1" marL="914400" marR="0" rtl="0" algn="l">
              <a:lnSpc>
                <a:spcPct val="110000"/>
              </a:lnSpc>
              <a:spcBef>
                <a:spcPts val="12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2pPr>
            <a:lvl3pPr indent="-361950" lvl="2" marL="1371600" marR="0" rtl="0" algn="l">
              <a:lnSpc>
                <a:spcPct val="110000"/>
              </a:lnSpc>
              <a:spcBef>
                <a:spcPts val="12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indent="-361950" lvl="3" marL="1828800" marR="0" rtl="0" algn="l">
              <a:lnSpc>
                <a:spcPct val="110000"/>
              </a:lnSpc>
              <a:spcBef>
                <a:spcPts val="12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indent="-361950" lvl="4" marL="2286000" marR="0" rtl="0" algn="l">
              <a:lnSpc>
                <a:spcPct val="110000"/>
              </a:lnSpc>
              <a:spcBef>
                <a:spcPts val="12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indent="-361950" lvl="5" marL="2743200" marR="0" rtl="0" algn="l">
              <a:lnSpc>
                <a:spcPct val="110000"/>
              </a:lnSpc>
              <a:spcBef>
                <a:spcPts val="12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indent="-361950" lvl="6" marL="3200400" marR="0" rtl="0" algn="l">
              <a:lnSpc>
                <a:spcPct val="110000"/>
              </a:lnSpc>
              <a:spcBef>
                <a:spcPts val="12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indent="-361950" lvl="7" marL="3657600" marR="0" rtl="0" algn="l">
              <a:lnSpc>
                <a:spcPct val="110000"/>
              </a:lnSpc>
              <a:spcBef>
                <a:spcPts val="12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8pPr>
            <a:lvl9pPr indent="-361950" lvl="8" marL="4114800" marR="0" rtl="0" algn="l">
              <a:lnSpc>
                <a:spcPct val="110000"/>
              </a:lnSpc>
              <a:spcBef>
                <a:spcPts val="1200"/>
              </a:spcBef>
              <a:spcAft>
                <a:spcPts val="1200"/>
              </a:spcAft>
              <a:buClr>
                <a:schemeClr val="dk1"/>
              </a:buClr>
              <a:buSzPts val="2100"/>
              <a:buFont typeface="Arial"/>
              <a:buChar char="•"/>
              <a:defRPr b="0" i="0" sz="2100" u="none" cap="none" strike="noStrike">
                <a:solidFill>
                  <a:schemeClr val="dk1"/>
                </a:solidFill>
                <a:latin typeface="Arial"/>
                <a:ea typeface="Arial"/>
                <a:cs typeface="Arial"/>
                <a:sym typeface="Arial"/>
              </a:defRPr>
            </a:lvl9pPr>
          </a:lstStyle>
          <a:p/>
        </p:txBody>
      </p:sp>
      <p:sp>
        <p:nvSpPr>
          <p:cNvPr id="22" name="Google Shape;22;p42"/>
          <p:cNvSpPr txBox="1"/>
          <p:nvPr>
            <p:ph idx="2" type="body"/>
          </p:nvPr>
        </p:nvSpPr>
        <p:spPr>
          <a:xfrm>
            <a:off x="6477000" y="1905000"/>
            <a:ext cx="5029200" cy="4267200"/>
          </a:xfrm>
          <a:prstGeom prst="rect">
            <a:avLst/>
          </a:prstGeom>
          <a:noFill/>
          <a:ln>
            <a:noFill/>
          </a:ln>
        </p:spPr>
        <p:txBody>
          <a:bodyPr anchorCtr="0" anchor="t" bIns="0" lIns="0" spcFirstLastPara="1" rIns="0" wrap="square" tIns="0">
            <a:normAutofit/>
          </a:bodyPr>
          <a:lstStyle>
            <a:lvl1pPr indent="-361950" lvl="0" marL="457200" marR="0" rtl="0" algn="l">
              <a:lnSpc>
                <a:spcPct val="11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61950" lvl="1" marL="914400" marR="0" rtl="0" algn="l">
              <a:lnSpc>
                <a:spcPct val="110000"/>
              </a:lnSpc>
              <a:spcBef>
                <a:spcPts val="12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2pPr>
            <a:lvl3pPr indent="-361950" lvl="2" marL="1371600" marR="0" rtl="0" algn="l">
              <a:lnSpc>
                <a:spcPct val="110000"/>
              </a:lnSpc>
              <a:spcBef>
                <a:spcPts val="12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indent="-361950" lvl="3" marL="1828800" marR="0" rtl="0" algn="l">
              <a:lnSpc>
                <a:spcPct val="110000"/>
              </a:lnSpc>
              <a:spcBef>
                <a:spcPts val="12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indent="-361950" lvl="4" marL="2286000" marR="0" rtl="0" algn="l">
              <a:lnSpc>
                <a:spcPct val="110000"/>
              </a:lnSpc>
              <a:spcBef>
                <a:spcPts val="12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indent="-361950" lvl="5" marL="2743200" marR="0" rtl="0" algn="l">
              <a:lnSpc>
                <a:spcPct val="110000"/>
              </a:lnSpc>
              <a:spcBef>
                <a:spcPts val="12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indent="-361950" lvl="6" marL="3200400" marR="0" rtl="0" algn="l">
              <a:lnSpc>
                <a:spcPct val="110000"/>
              </a:lnSpc>
              <a:spcBef>
                <a:spcPts val="12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indent="-361950" lvl="7" marL="3657600" marR="0" rtl="0" algn="l">
              <a:lnSpc>
                <a:spcPct val="110000"/>
              </a:lnSpc>
              <a:spcBef>
                <a:spcPts val="12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8pPr>
            <a:lvl9pPr indent="-361950" lvl="8" marL="4114800" marR="0" rtl="0" algn="l">
              <a:lnSpc>
                <a:spcPct val="110000"/>
              </a:lnSpc>
              <a:spcBef>
                <a:spcPts val="1200"/>
              </a:spcBef>
              <a:spcAft>
                <a:spcPts val="1200"/>
              </a:spcAft>
              <a:buClr>
                <a:schemeClr val="dk1"/>
              </a:buClr>
              <a:buSzPts val="2100"/>
              <a:buFont typeface="Arial"/>
              <a:buChar char="•"/>
              <a:defRPr b="0" i="0" sz="21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One Column">
  <p:cSld name="Title and One Column">
    <p:spTree>
      <p:nvGrpSpPr>
        <p:cNvPr id="23" name="Shape 23"/>
        <p:cNvGrpSpPr/>
        <p:nvPr/>
      </p:nvGrpSpPr>
      <p:grpSpPr>
        <a:xfrm>
          <a:off x="0" y="0"/>
          <a:ext cx="0" cy="0"/>
          <a:chOff x="0" y="0"/>
          <a:chExt cx="0" cy="0"/>
        </a:xfrm>
      </p:grpSpPr>
      <p:sp>
        <p:nvSpPr>
          <p:cNvPr id="24" name="Google Shape;24;p43"/>
          <p:cNvSpPr txBox="1"/>
          <p:nvPr>
            <p:ph type="title"/>
          </p:nvPr>
        </p:nvSpPr>
        <p:spPr>
          <a:xfrm>
            <a:off x="685800" y="533400"/>
            <a:ext cx="10820400" cy="838200"/>
          </a:xfrm>
          <a:prstGeom prst="rect">
            <a:avLst/>
          </a:prstGeom>
          <a:noFill/>
          <a:ln>
            <a:noFill/>
          </a:ln>
        </p:spPr>
        <p:txBody>
          <a:bodyPr anchorCtr="0" anchor="t" bIns="0" lIns="0" spcFirstLastPara="1" rIns="0" wrap="square" tIns="0">
            <a:normAutofit/>
          </a:bodyPr>
          <a:lstStyle>
            <a:lvl1pPr lvl="0" marR="0" rtl="0" algn="l">
              <a:lnSpc>
                <a:spcPct val="110000"/>
              </a:lnSpc>
              <a:spcBef>
                <a:spcPts val="0"/>
              </a:spcBef>
              <a:spcAft>
                <a:spcPts val="0"/>
              </a:spcAft>
              <a:buClr>
                <a:schemeClr val="dk1"/>
              </a:buClr>
              <a:buSzPts val="3300"/>
              <a:buFont typeface="Arial"/>
              <a:buNone/>
              <a:defRPr b="1" i="0" sz="3300" u="none" cap="none" strike="noStrike">
                <a:solidFill>
                  <a:schemeClr val="dk1"/>
                </a:solidFill>
                <a:latin typeface="Arial"/>
                <a:ea typeface="Arial"/>
                <a:cs typeface="Arial"/>
                <a:sym typeface="Arial"/>
              </a:defRPr>
            </a:lvl1pPr>
            <a:lvl2pPr lvl="1"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2pPr>
            <a:lvl3pPr lvl="2"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3pPr>
            <a:lvl4pPr lvl="3"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4pPr>
            <a:lvl5pPr lvl="4"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5pPr>
            <a:lvl6pPr lvl="5"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6pPr>
            <a:lvl7pPr lvl="6"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7pPr>
            <a:lvl8pPr lvl="7"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8pPr>
            <a:lvl9pPr lvl="8"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9pPr>
          </a:lstStyle>
          <a:p/>
        </p:txBody>
      </p:sp>
      <p:sp>
        <p:nvSpPr>
          <p:cNvPr id="25" name="Google Shape;25;p43"/>
          <p:cNvSpPr txBox="1"/>
          <p:nvPr>
            <p:ph idx="1" type="body"/>
          </p:nvPr>
        </p:nvSpPr>
        <p:spPr>
          <a:xfrm>
            <a:off x="685800" y="1905000"/>
            <a:ext cx="5029200" cy="4267200"/>
          </a:xfrm>
          <a:prstGeom prst="rect">
            <a:avLst/>
          </a:prstGeom>
          <a:noFill/>
          <a:ln>
            <a:noFill/>
          </a:ln>
        </p:spPr>
        <p:txBody>
          <a:bodyPr anchorCtr="0" anchor="t" bIns="0" lIns="0" spcFirstLastPara="1" rIns="0" wrap="square" tIns="0">
            <a:normAutofit/>
          </a:bodyPr>
          <a:lstStyle>
            <a:lvl1pPr indent="-371475" lvl="0" marL="457200" marR="0" rtl="0" algn="l">
              <a:lnSpc>
                <a:spcPct val="110000"/>
              </a:lnSpc>
              <a:spcBef>
                <a:spcPts val="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1pPr>
            <a:lvl2pPr indent="-371475" lvl="1" marL="914400" marR="0" rtl="0" algn="l">
              <a:lnSpc>
                <a:spcPct val="110000"/>
              </a:lnSpc>
              <a:spcBef>
                <a:spcPts val="120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2pPr>
            <a:lvl3pPr indent="-371475" lvl="2" marL="1371600" marR="0" rtl="0" algn="l">
              <a:lnSpc>
                <a:spcPct val="110000"/>
              </a:lnSpc>
              <a:spcBef>
                <a:spcPts val="120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3pPr>
            <a:lvl4pPr indent="-371475" lvl="3" marL="1828800" marR="0" rtl="0" algn="l">
              <a:lnSpc>
                <a:spcPct val="110000"/>
              </a:lnSpc>
              <a:spcBef>
                <a:spcPts val="120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4pPr>
            <a:lvl5pPr indent="-371475" lvl="4" marL="2286000" marR="0" rtl="0" algn="l">
              <a:lnSpc>
                <a:spcPct val="110000"/>
              </a:lnSpc>
              <a:spcBef>
                <a:spcPts val="120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5pPr>
            <a:lvl6pPr indent="-371475" lvl="5" marL="2743200" marR="0" rtl="0" algn="l">
              <a:lnSpc>
                <a:spcPct val="110000"/>
              </a:lnSpc>
              <a:spcBef>
                <a:spcPts val="120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6pPr>
            <a:lvl7pPr indent="-371475" lvl="6" marL="3200400" marR="0" rtl="0" algn="l">
              <a:lnSpc>
                <a:spcPct val="110000"/>
              </a:lnSpc>
              <a:spcBef>
                <a:spcPts val="120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7pPr>
            <a:lvl8pPr indent="-371475" lvl="7" marL="3657600" marR="0" rtl="0" algn="l">
              <a:lnSpc>
                <a:spcPct val="110000"/>
              </a:lnSpc>
              <a:spcBef>
                <a:spcPts val="120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8pPr>
            <a:lvl9pPr indent="-371475" lvl="8" marL="4114800" marR="0" rtl="0" algn="l">
              <a:lnSpc>
                <a:spcPct val="110000"/>
              </a:lnSpc>
              <a:spcBef>
                <a:spcPts val="1200"/>
              </a:spcBef>
              <a:spcAft>
                <a:spcPts val="1200"/>
              </a:spcAft>
              <a:buClr>
                <a:schemeClr val="dk1"/>
              </a:buClr>
              <a:buSzPts val="2250"/>
              <a:buFont typeface="Arial"/>
              <a:buChar char="•"/>
              <a:defRPr b="0" i="0" sz="2250" u="none" cap="none" strike="noStrike">
                <a:solidFill>
                  <a:schemeClr val="dk1"/>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1.png"/><Relationship Id="rId4" Type="http://schemas.openxmlformats.org/officeDocument/2006/relationships/hyperlink" Target="mailto:manuel.onorati@uniroma2.it" TargetMode="External"/><Relationship Id="rId5" Type="http://schemas.openxmlformats.org/officeDocument/2006/relationships/hyperlink" Target="https://it.linkedin.com/in/manuel-onorati-53b02676" TargetMode="External"/><Relationship Id="rId6" Type="http://schemas.openxmlformats.org/officeDocument/2006/relationships/hyperlink" Target="https://www.facebook.com/manuel.onorati.1/" TargetMode="External"/><Relationship Id="rId7" Type="http://schemas.openxmlformats.org/officeDocument/2006/relationships/hyperlink" Target="https://www.instagram.com/manuelonorati/" TargetMode="External"/><Relationship Id="rId8" Type="http://schemas.openxmlformats.org/officeDocument/2006/relationships/image" Target="../media/image2.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23343"/>
        </a:solidFill>
      </p:bgPr>
    </p:bg>
    <p:spTree>
      <p:nvGrpSpPr>
        <p:cNvPr id="30" name="Shape 30"/>
        <p:cNvGrpSpPr/>
        <p:nvPr/>
      </p:nvGrpSpPr>
      <p:grpSpPr>
        <a:xfrm>
          <a:off x="0" y="0"/>
          <a:ext cx="0" cy="0"/>
          <a:chOff x="0" y="0"/>
          <a:chExt cx="0" cy="0"/>
        </a:xfrm>
      </p:grpSpPr>
      <p:sp>
        <p:nvSpPr>
          <p:cNvPr id="31" name="Google Shape;31;p1"/>
          <p:cNvSpPr/>
          <p:nvPr/>
        </p:nvSpPr>
        <p:spPr>
          <a:xfrm>
            <a:off x="685800" y="857250"/>
            <a:ext cx="10820400" cy="1762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4500">
                <a:solidFill>
                  <a:srgbClr val="FFFFFF"/>
                </a:solidFill>
                <a:latin typeface="Arial"/>
                <a:ea typeface="Arial"/>
                <a:cs typeface="Arial"/>
                <a:sym typeface="Arial"/>
              </a:rPr>
              <a:t>Da una gestione amatoriale</a:t>
            </a:r>
            <a:endParaRPr/>
          </a:p>
          <a:p>
            <a:pPr indent="0" lvl="0" marL="0" marR="0" rtl="0" algn="l">
              <a:spcBef>
                <a:spcPts val="0"/>
              </a:spcBef>
              <a:spcAft>
                <a:spcPts val="0"/>
              </a:spcAft>
              <a:buNone/>
            </a:pPr>
            <a:r>
              <a:rPr b="1" lang="en-US" sz="4500">
                <a:solidFill>
                  <a:srgbClr val="FFFFFF"/>
                </a:solidFill>
                <a:latin typeface="Arial"/>
                <a:ea typeface="Arial"/>
                <a:cs typeface="Arial"/>
                <a:sym typeface="Arial"/>
              </a:rPr>
              <a:t>al controllo strategico</a:t>
            </a:r>
            <a:endParaRPr/>
          </a:p>
        </p:txBody>
      </p:sp>
      <p:sp>
        <p:nvSpPr>
          <p:cNvPr id="32" name="Google Shape;32;p1"/>
          <p:cNvSpPr/>
          <p:nvPr/>
        </p:nvSpPr>
        <p:spPr>
          <a:xfrm>
            <a:off x="685800" y="2857500"/>
            <a:ext cx="10572750" cy="666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700">
                <a:solidFill>
                  <a:srgbClr val="6CD5D2"/>
                </a:solidFill>
                <a:latin typeface="Arial"/>
                <a:ea typeface="Arial"/>
                <a:cs typeface="Arial"/>
                <a:sym typeface="Arial"/>
              </a:rPr>
              <a:t>Superare le criticità nelle A.S.D.</a:t>
            </a:r>
            <a:endParaRPr/>
          </a:p>
        </p:txBody>
      </p:sp>
      <p:sp>
        <p:nvSpPr>
          <p:cNvPr id="33" name="Google Shape;33;p1"/>
          <p:cNvSpPr/>
          <p:nvPr/>
        </p:nvSpPr>
        <p:spPr>
          <a:xfrm>
            <a:off x="685800" y="4095750"/>
            <a:ext cx="10477500" cy="209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950">
                <a:solidFill>
                  <a:srgbClr val="FFFFFF"/>
                </a:solidFill>
                <a:latin typeface="Arial"/>
                <a:ea typeface="Arial"/>
                <a:cs typeface="Arial"/>
                <a:sym typeface="Arial"/>
              </a:rPr>
              <a:t>Manuel Onorati</a:t>
            </a:r>
            <a:endParaRPr/>
          </a:p>
          <a:p>
            <a:pPr indent="0" lvl="0" marL="0" marR="0" rtl="0" algn="l">
              <a:spcBef>
                <a:spcPts val="0"/>
              </a:spcBef>
              <a:spcAft>
                <a:spcPts val="0"/>
              </a:spcAft>
              <a:buNone/>
            </a:pPr>
            <a:r>
              <a:rPr b="0" lang="en-US" sz="1950">
                <a:solidFill>
                  <a:srgbClr val="FFFFFF"/>
                </a:solidFill>
                <a:latin typeface="Arial"/>
                <a:ea typeface="Arial"/>
                <a:cs typeface="Arial"/>
                <a:sym typeface="Arial"/>
              </a:rPr>
              <a:t>Presidente CUS Roma Tor Vergata A.S.D.</a:t>
            </a:r>
            <a:endParaRPr/>
          </a:p>
          <a:p>
            <a:pPr indent="0" lvl="0" marL="0" marR="0" rtl="0" algn="l">
              <a:spcBef>
                <a:spcPts val="0"/>
              </a:spcBef>
              <a:spcAft>
                <a:spcPts val="0"/>
              </a:spcAft>
              <a:buNone/>
            </a:pPr>
            <a:r>
              <a:t/>
            </a:r>
            <a:endParaRPr b="0" sz="1950">
              <a:solidFill>
                <a:srgbClr val="FFFFFF"/>
              </a:solidFill>
              <a:latin typeface="Arial"/>
              <a:ea typeface="Arial"/>
              <a:cs typeface="Arial"/>
              <a:sym typeface="Arial"/>
            </a:endParaRPr>
          </a:p>
          <a:p>
            <a:pPr indent="0" lvl="0" marL="0" marR="0" rtl="0" algn="l">
              <a:spcBef>
                <a:spcPts val="0"/>
              </a:spcBef>
              <a:spcAft>
                <a:spcPts val="0"/>
              </a:spcAft>
              <a:buNone/>
            </a:pPr>
            <a:r>
              <a:rPr b="0" lang="en-US" sz="1950">
                <a:solidFill>
                  <a:srgbClr val="FFFFFF"/>
                </a:solidFill>
                <a:latin typeface="Arial"/>
                <a:ea typeface="Arial"/>
                <a:cs typeface="Arial"/>
                <a:sym typeface="Arial"/>
              </a:rPr>
              <a:t>Webinar UNAGRACO Roma / INSE</a:t>
            </a:r>
            <a:endParaRPr/>
          </a:p>
          <a:p>
            <a:pPr indent="0" lvl="0" marL="0" marR="0" rtl="0" algn="l">
              <a:spcBef>
                <a:spcPts val="0"/>
              </a:spcBef>
              <a:spcAft>
                <a:spcPts val="0"/>
              </a:spcAft>
              <a:buNone/>
            </a:pPr>
            <a:r>
              <a:rPr b="0" lang="en-US" sz="1950">
                <a:solidFill>
                  <a:srgbClr val="FFFFFF"/>
                </a:solidFill>
                <a:latin typeface="Arial"/>
                <a:ea typeface="Arial"/>
                <a:cs typeface="Arial"/>
                <a:sym typeface="Arial"/>
              </a:rPr>
              <a:t>22 ottobre 2026</a:t>
            </a:r>
            <a:endParaRPr/>
          </a:p>
        </p:txBody>
      </p:sp>
      <p:sp>
        <p:nvSpPr>
          <p:cNvPr id="34" name="Google Shape;34;p1"/>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BFD2D8"/>
                </a:solidFill>
                <a:latin typeface="Arial"/>
                <a:ea typeface="Arial"/>
                <a:cs typeface="Arial"/>
                <a:sym typeface="Arial"/>
              </a:rPr>
              <a:t>01</a:t>
            </a:r>
            <a:endParaRPr/>
          </a:p>
        </p:txBody>
      </p:sp>
      <p:pic>
        <p:nvPicPr>
          <p:cNvPr id="35" name="Google Shape;35;p1" title="Logo nuovo-01_Tavola disegno 1.png"/>
          <p:cNvPicPr preferRelativeResize="0"/>
          <p:nvPr/>
        </p:nvPicPr>
        <p:blipFill rotWithShape="1">
          <a:blip r:embed="rId3">
            <a:alphaModFix/>
          </a:blip>
          <a:srcRect b="10691" l="0" r="0" t="10926"/>
          <a:stretch/>
        </p:blipFill>
        <p:spPr>
          <a:xfrm>
            <a:off x="9374825" y="3033175"/>
            <a:ext cx="2316224" cy="256534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40" name="Shape 40"/>
        <p:cNvGrpSpPr/>
        <p:nvPr/>
      </p:nvGrpSpPr>
      <p:grpSpPr>
        <a:xfrm>
          <a:off x="0" y="0"/>
          <a:ext cx="0" cy="0"/>
          <a:chOff x="0" y="0"/>
          <a:chExt cx="0" cy="0"/>
        </a:xfrm>
      </p:grpSpPr>
      <p:sp>
        <p:nvSpPr>
          <p:cNvPr id="41" name="Google Shape;41;p2"/>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123343"/>
                </a:solidFill>
                <a:latin typeface="Arial"/>
                <a:ea typeface="Arial"/>
                <a:cs typeface="Arial"/>
                <a:sym typeface="Arial"/>
              </a:rPr>
              <a:t>La passione incontra una nuova complessità</a:t>
            </a:r>
            <a:endParaRPr/>
          </a:p>
        </p:txBody>
      </p:sp>
      <p:sp>
        <p:nvSpPr>
          <p:cNvPr id="42" name="Google Shape;42;p2"/>
          <p:cNvSpPr/>
          <p:nvPr/>
        </p:nvSpPr>
        <p:spPr>
          <a:xfrm>
            <a:off x="685800" y="1695450"/>
            <a:ext cx="10820400" cy="1857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600">
                <a:solidFill>
                  <a:srgbClr val="087E86"/>
                </a:solidFill>
                <a:latin typeface="Arial"/>
                <a:ea typeface="Arial"/>
                <a:cs typeface="Arial"/>
                <a:sym typeface="Arial"/>
              </a:rPr>
              <a:t>Responsabilità da organizzazione.</a:t>
            </a:r>
            <a:endParaRPr/>
          </a:p>
          <a:p>
            <a:pPr indent="0" lvl="0" marL="0" marR="0" rtl="0" algn="l">
              <a:spcBef>
                <a:spcPts val="0"/>
              </a:spcBef>
              <a:spcAft>
                <a:spcPts val="0"/>
              </a:spcAft>
              <a:buNone/>
            </a:pPr>
            <a:r>
              <a:rPr b="1" lang="en-US" sz="3600">
                <a:solidFill>
                  <a:srgbClr val="087E86"/>
                </a:solidFill>
                <a:latin typeface="Arial"/>
                <a:ea typeface="Arial"/>
                <a:cs typeface="Arial"/>
                <a:sym typeface="Arial"/>
              </a:rPr>
              <a:t>Risorse fondate sul volontariato.</a:t>
            </a:r>
            <a:endParaRPr/>
          </a:p>
        </p:txBody>
      </p:sp>
      <p:sp>
        <p:nvSpPr>
          <p:cNvPr id="43" name="Google Shape;43;p2"/>
          <p:cNvSpPr/>
          <p:nvPr/>
        </p:nvSpPr>
        <p:spPr>
          <a:xfrm>
            <a:off x="685800" y="3762375"/>
            <a:ext cx="10820400" cy="1895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123343"/>
                </a:solidFill>
                <a:latin typeface="Arial"/>
                <a:ea typeface="Arial"/>
                <a:cs typeface="Arial"/>
                <a:sym typeface="Arial"/>
              </a:rPr>
              <a:t>Corsi, persone, contratti, incassi e scadenze richiedono continuità.</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Il tempo disponibile resta spesso quello che avanza dal lavoro e dalla famiglia.</a:t>
            </a:r>
            <a:endParaRPr/>
          </a:p>
        </p:txBody>
      </p:sp>
      <p:sp>
        <p:nvSpPr>
          <p:cNvPr id="44" name="Google Shape;44;p2"/>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087E86"/>
                </a:solidFill>
                <a:latin typeface="Arial"/>
                <a:ea typeface="Arial"/>
                <a:cs typeface="Arial"/>
                <a:sym typeface="Arial"/>
              </a:rPr>
              <a:t>Il nodo dell’intervento: rendere sostenibile questa distanza.</a:t>
            </a:r>
            <a:endParaRPr/>
          </a:p>
        </p:txBody>
      </p:sp>
      <p:sp>
        <p:nvSpPr>
          <p:cNvPr id="45" name="Google Shape;45;p2"/>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02</a:t>
            </a:r>
            <a:endParaRPr/>
          </a:p>
        </p:txBody>
      </p:sp>
      <p:pic>
        <p:nvPicPr>
          <p:cNvPr id="46" name="Google Shape;46;p2"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51" name="Shape 51"/>
        <p:cNvGrpSpPr/>
        <p:nvPr/>
      </p:nvGrpSpPr>
      <p:grpSpPr>
        <a:xfrm>
          <a:off x="0" y="0"/>
          <a:ext cx="0" cy="0"/>
          <a:chOff x="0" y="0"/>
          <a:chExt cx="0" cy="0"/>
        </a:xfrm>
      </p:grpSpPr>
      <p:sp>
        <p:nvSpPr>
          <p:cNvPr id="52" name="Google Shape;52;p3"/>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123343"/>
                </a:solidFill>
                <a:latin typeface="Arial"/>
                <a:ea typeface="Arial"/>
                <a:cs typeface="Arial"/>
                <a:sym typeface="Arial"/>
              </a:rPr>
              <a:t>Le aspettative crescono su più fronti</a:t>
            </a:r>
            <a:endParaRPr/>
          </a:p>
        </p:txBody>
      </p:sp>
      <p:sp>
        <p:nvSpPr>
          <p:cNvPr id="53" name="Google Shape;53;p3"/>
          <p:cNvSpPr/>
          <p:nvPr/>
        </p:nvSpPr>
        <p:spPr>
          <a:xfrm>
            <a:off x="685800" y="1743075"/>
            <a:ext cx="5000625" cy="714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325">
                <a:solidFill>
                  <a:srgbClr val="087E86"/>
                </a:solidFill>
                <a:latin typeface="Arial"/>
                <a:ea typeface="Arial"/>
                <a:cs typeface="Arial"/>
                <a:sym typeface="Arial"/>
              </a:rPr>
              <a:t>Regole e responsabilità</a:t>
            </a:r>
            <a:endParaRPr/>
          </a:p>
        </p:txBody>
      </p:sp>
      <p:sp>
        <p:nvSpPr>
          <p:cNvPr id="54" name="Google Shape;54;p3"/>
          <p:cNvSpPr/>
          <p:nvPr/>
        </p:nvSpPr>
        <p:spPr>
          <a:xfrm>
            <a:off x="6448425" y="1743075"/>
            <a:ext cx="5057775" cy="714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325">
                <a:solidFill>
                  <a:srgbClr val="087E86"/>
                </a:solidFill>
                <a:latin typeface="Arial"/>
                <a:ea typeface="Arial"/>
                <a:cs typeface="Arial"/>
                <a:sym typeface="Arial"/>
              </a:rPr>
              <a:t>Soci, tesserati e famiglie</a:t>
            </a:r>
            <a:endParaRPr/>
          </a:p>
        </p:txBody>
      </p:sp>
      <p:sp>
        <p:nvSpPr>
          <p:cNvPr id="55" name="Google Shape;55;p3"/>
          <p:cNvSpPr/>
          <p:nvPr/>
        </p:nvSpPr>
        <p:spPr>
          <a:xfrm>
            <a:off x="685800" y="2619375"/>
            <a:ext cx="5000625" cy="2857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123343"/>
                </a:solidFill>
                <a:latin typeface="Arial"/>
                <a:ea typeface="Arial"/>
                <a:cs typeface="Arial"/>
                <a:sym typeface="Arial"/>
              </a:rPr>
              <a:t>Adempimenti da comprendere.</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Rapporti da formalizzare.</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Documenti da conservare.</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Decisioni da giustificare.</a:t>
            </a:r>
            <a:endParaRPr/>
          </a:p>
        </p:txBody>
      </p:sp>
      <p:sp>
        <p:nvSpPr>
          <p:cNvPr id="56" name="Google Shape;56;p3"/>
          <p:cNvSpPr/>
          <p:nvPr/>
        </p:nvSpPr>
        <p:spPr>
          <a:xfrm>
            <a:off x="6448425" y="2619375"/>
            <a:ext cx="5057775" cy="2857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123343"/>
                </a:solidFill>
                <a:latin typeface="Arial"/>
                <a:ea typeface="Arial"/>
                <a:cs typeface="Arial"/>
                <a:sym typeface="Arial"/>
              </a:rPr>
              <a:t>Risposte rapide.</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Attività affidabili e accessibili.</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Qualità e continuità.</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Informazioni chiare.</a:t>
            </a:r>
            <a:endParaRPr/>
          </a:p>
        </p:txBody>
      </p:sp>
      <p:sp>
        <p:nvSpPr>
          <p:cNvPr id="57" name="Google Shape;57;p3"/>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087E86"/>
                </a:solidFill>
                <a:latin typeface="Arial"/>
                <a:ea typeface="Arial"/>
                <a:cs typeface="Arial"/>
                <a:sym typeface="Arial"/>
              </a:rPr>
              <a:t>La capacità interna deve tenere insieme entrambe le richieste.</a:t>
            </a:r>
            <a:endParaRPr/>
          </a:p>
        </p:txBody>
      </p:sp>
      <p:sp>
        <p:nvSpPr>
          <p:cNvPr id="58" name="Google Shape;58;p3"/>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03</a:t>
            </a:r>
            <a:endParaRPr/>
          </a:p>
        </p:txBody>
      </p:sp>
      <p:pic>
        <p:nvPicPr>
          <p:cNvPr id="59" name="Google Shape;59;p3"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64" name="Shape 64"/>
        <p:cNvGrpSpPr/>
        <p:nvPr/>
      </p:nvGrpSpPr>
      <p:grpSpPr>
        <a:xfrm>
          <a:off x="0" y="0"/>
          <a:ext cx="0" cy="0"/>
          <a:chOff x="0" y="0"/>
          <a:chExt cx="0" cy="0"/>
        </a:xfrm>
      </p:grpSpPr>
      <p:sp>
        <p:nvSpPr>
          <p:cNvPr id="65" name="Google Shape;65;p4"/>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123343"/>
                </a:solidFill>
                <a:latin typeface="Arial"/>
                <a:ea typeface="Arial"/>
                <a:cs typeface="Arial"/>
                <a:sym typeface="Arial"/>
              </a:rPr>
              <a:t>Il volontariato ha bisogno di organizzazione</a:t>
            </a:r>
            <a:endParaRPr/>
          </a:p>
        </p:txBody>
      </p:sp>
      <p:sp>
        <p:nvSpPr>
          <p:cNvPr id="66" name="Google Shape;66;p4"/>
          <p:cNvSpPr/>
          <p:nvPr/>
        </p:nvSpPr>
        <p:spPr>
          <a:xfrm>
            <a:off x="685800" y="1743075"/>
            <a:ext cx="5000625" cy="714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325">
                <a:solidFill>
                  <a:srgbClr val="087E86"/>
                </a:solidFill>
                <a:latin typeface="Arial"/>
                <a:ea typeface="Arial"/>
                <a:cs typeface="Arial"/>
                <a:sym typeface="Arial"/>
              </a:rPr>
              <a:t>Il valore che sostiene l’ASD</a:t>
            </a:r>
            <a:endParaRPr/>
          </a:p>
        </p:txBody>
      </p:sp>
      <p:sp>
        <p:nvSpPr>
          <p:cNvPr id="67" name="Google Shape;67;p4"/>
          <p:cNvSpPr/>
          <p:nvPr/>
        </p:nvSpPr>
        <p:spPr>
          <a:xfrm>
            <a:off x="6448425" y="1743075"/>
            <a:ext cx="5057775" cy="714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325">
                <a:solidFill>
                  <a:srgbClr val="087E86"/>
                </a:solidFill>
                <a:latin typeface="Arial"/>
                <a:ea typeface="Arial"/>
                <a:cs typeface="Arial"/>
                <a:sym typeface="Arial"/>
              </a:rPr>
              <a:t>I limiti da riconoscere</a:t>
            </a:r>
            <a:endParaRPr/>
          </a:p>
        </p:txBody>
      </p:sp>
      <p:sp>
        <p:nvSpPr>
          <p:cNvPr id="68" name="Google Shape;68;p4"/>
          <p:cNvSpPr/>
          <p:nvPr/>
        </p:nvSpPr>
        <p:spPr>
          <a:xfrm>
            <a:off x="685800" y="2619375"/>
            <a:ext cx="5000625" cy="2857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123343"/>
                </a:solidFill>
                <a:latin typeface="Arial"/>
                <a:ea typeface="Arial"/>
                <a:cs typeface="Arial"/>
                <a:sym typeface="Arial"/>
              </a:rPr>
              <a:t>Passione per lo sport.</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Relazioni con il territorio.</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Disponibilità e competenze.</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Fiducia costruita nel tempo.</a:t>
            </a:r>
            <a:endParaRPr/>
          </a:p>
        </p:txBody>
      </p:sp>
      <p:sp>
        <p:nvSpPr>
          <p:cNvPr id="69" name="Google Shape;69;p4"/>
          <p:cNvSpPr/>
          <p:nvPr/>
        </p:nvSpPr>
        <p:spPr>
          <a:xfrm>
            <a:off x="6448425" y="2619375"/>
            <a:ext cx="5057775" cy="2857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123343"/>
                </a:solidFill>
                <a:latin typeface="Arial"/>
                <a:ea typeface="Arial"/>
                <a:cs typeface="Arial"/>
                <a:sym typeface="Arial"/>
              </a:rPr>
              <a:t>Ore disponibili discontinue.</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Ricambio e affiancamento difficili.</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Compiti concentrati su pochi.</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Supporto dei soci non sempre sufficiente.</a:t>
            </a:r>
            <a:endParaRPr/>
          </a:p>
        </p:txBody>
      </p:sp>
      <p:sp>
        <p:nvSpPr>
          <p:cNvPr id="70" name="Google Shape;70;p4"/>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087E86"/>
                </a:solidFill>
                <a:latin typeface="Arial"/>
                <a:ea typeface="Arial"/>
                <a:cs typeface="Arial"/>
                <a:sym typeface="Arial"/>
              </a:rPr>
              <a:t>La disponibilità personale diventa più utile quando ha compiti e tempi sostenibili.</a:t>
            </a:r>
            <a:endParaRPr/>
          </a:p>
        </p:txBody>
      </p:sp>
      <p:sp>
        <p:nvSpPr>
          <p:cNvPr id="71" name="Google Shape;71;p4"/>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04</a:t>
            </a:r>
            <a:endParaRPr/>
          </a:p>
        </p:txBody>
      </p:sp>
      <p:pic>
        <p:nvPicPr>
          <p:cNvPr id="72" name="Google Shape;72;p4"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77" name="Shape 77"/>
        <p:cNvGrpSpPr/>
        <p:nvPr/>
      </p:nvGrpSpPr>
      <p:grpSpPr>
        <a:xfrm>
          <a:off x="0" y="0"/>
          <a:ext cx="0" cy="0"/>
          <a:chOff x="0" y="0"/>
          <a:chExt cx="0" cy="0"/>
        </a:xfrm>
      </p:grpSpPr>
      <p:sp>
        <p:nvSpPr>
          <p:cNvPr id="78" name="Google Shape;78;p5"/>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123343"/>
                </a:solidFill>
                <a:latin typeface="Arial"/>
                <a:ea typeface="Arial"/>
                <a:cs typeface="Arial"/>
                <a:sym typeface="Arial"/>
              </a:rPr>
              <a:t>Il presidente diventa il punto di raccolta</a:t>
            </a:r>
            <a:endParaRPr/>
          </a:p>
        </p:txBody>
      </p:sp>
      <p:sp>
        <p:nvSpPr>
          <p:cNvPr id="79" name="Google Shape;79;p5"/>
          <p:cNvSpPr/>
          <p:nvPr/>
        </p:nvSpPr>
        <p:spPr>
          <a:xfrm>
            <a:off x="685800" y="1695450"/>
            <a:ext cx="10820400" cy="1857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600">
                <a:solidFill>
                  <a:srgbClr val="087E86"/>
                </a:solidFill>
                <a:latin typeface="Arial"/>
                <a:ea typeface="Arial"/>
                <a:cs typeface="Arial"/>
                <a:sym typeface="Arial"/>
              </a:rPr>
              <a:t>Ogni problema arriva lì.</a:t>
            </a:r>
            <a:endParaRPr/>
          </a:p>
          <a:p>
            <a:pPr indent="0" lvl="0" marL="0" marR="0" rtl="0" algn="l">
              <a:spcBef>
                <a:spcPts val="0"/>
              </a:spcBef>
              <a:spcAft>
                <a:spcPts val="0"/>
              </a:spcAft>
              <a:buNone/>
            </a:pPr>
            <a:r>
              <a:rPr b="1" lang="en-US" sz="3600">
                <a:solidFill>
                  <a:srgbClr val="087E86"/>
                </a:solidFill>
                <a:latin typeface="Arial"/>
                <a:ea typeface="Arial"/>
                <a:cs typeface="Arial"/>
                <a:sym typeface="Arial"/>
              </a:rPr>
              <a:t>Il tempo per risolverlo resta limitato.</a:t>
            </a:r>
            <a:endParaRPr/>
          </a:p>
        </p:txBody>
      </p:sp>
      <p:sp>
        <p:nvSpPr>
          <p:cNvPr id="80" name="Google Shape;80;p5"/>
          <p:cNvSpPr/>
          <p:nvPr/>
        </p:nvSpPr>
        <p:spPr>
          <a:xfrm>
            <a:off x="685800" y="3762375"/>
            <a:ext cx="10820400" cy="1895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123343"/>
                </a:solidFill>
                <a:latin typeface="Arial"/>
                <a:ea typeface="Arial"/>
                <a:cs typeface="Arial"/>
                <a:sym typeface="Arial"/>
              </a:rPr>
              <a:t>Il socio chiede un servizio.</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Il consulente chiede documenti.</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Il collaboratore chiede una decisione.</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La segreteria aspetta un’istruzione.</a:t>
            </a:r>
            <a:endParaRPr/>
          </a:p>
        </p:txBody>
      </p:sp>
      <p:sp>
        <p:nvSpPr>
          <p:cNvPr id="81" name="Google Shape;81;p5"/>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087E86"/>
                </a:solidFill>
                <a:latin typeface="Arial"/>
                <a:ea typeface="Arial"/>
                <a:cs typeface="Arial"/>
                <a:sym typeface="Arial"/>
              </a:rPr>
              <a:t>La continuità dell’associazione non può dipendere dalla presenza di una sola persona.</a:t>
            </a:r>
            <a:endParaRPr/>
          </a:p>
        </p:txBody>
      </p:sp>
      <p:sp>
        <p:nvSpPr>
          <p:cNvPr id="82" name="Google Shape;82;p5"/>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05</a:t>
            </a:r>
            <a:endParaRPr/>
          </a:p>
        </p:txBody>
      </p:sp>
      <p:pic>
        <p:nvPicPr>
          <p:cNvPr id="83" name="Google Shape;83;p5"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88" name="Shape 88"/>
        <p:cNvGrpSpPr/>
        <p:nvPr/>
      </p:nvGrpSpPr>
      <p:grpSpPr>
        <a:xfrm>
          <a:off x="0" y="0"/>
          <a:ext cx="0" cy="0"/>
          <a:chOff x="0" y="0"/>
          <a:chExt cx="0" cy="0"/>
        </a:xfrm>
      </p:grpSpPr>
      <p:sp>
        <p:nvSpPr>
          <p:cNvPr id="89" name="Google Shape;89;p6"/>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123343"/>
                </a:solidFill>
                <a:latin typeface="Arial"/>
                <a:ea typeface="Arial"/>
                <a:cs typeface="Arial"/>
                <a:sym typeface="Arial"/>
              </a:rPr>
              <a:t>L’informativa può fermarsi prima dell’applicazione</a:t>
            </a:r>
            <a:endParaRPr/>
          </a:p>
        </p:txBody>
      </p:sp>
      <p:graphicFrame>
        <p:nvGraphicFramePr>
          <p:cNvPr id="90" name="Google Shape;90;p6"/>
          <p:cNvGraphicFramePr/>
          <p:nvPr/>
        </p:nvGraphicFramePr>
        <p:xfrm>
          <a:off x="685800" y="1685925"/>
          <a:ext cx="3000000" cy="3000000"/>
        </p:xfrm>
        <a:graphic>
          <a:graphicData uri="http://schemas.openxmlformats.org/drawingml/2006/table">
            <a:tbl>
              <a:tblPr>
                <a:noFill/>
                <a:tableStyleId>{4742E359-371E-4861-9C1C-8CB5F9989A98}</a:tableStyleId>
              </a:tblPr>
              <a:tblGrid>
                <a:gridCol w="3143250"/>
                <a:gridCol w="3810000"/>
                <a:gridCol w="3867150"/>
              </a:tblGrid>
              <a:tr h="485775">
                <a:tc>
                  <a:txBody>
                    <a:bodyPr/>
                    <a:lstStyle/>
                    <a:p>
                      <a:pPr indent="0" lvl="0" marL="0" marR="0" rtl="0" algn="l">
                        <a:spcBef>
                          <a:spcPts val="0"/>
                        </a:spcBef>
                        <a:spcAft>
                          <a:spcPts val="0"/>
                        </a:spcAft>
                        <a:buClr>
                          <a:srgbClr val="FFFFFF"/>
                        </a:buClr>
                        <a:buSzPts val="1725"/>
                        <a:buFont typeface="Arial"/>
                        <a:buNone/>
                      </a:pPr>
                      <a:r>
                        <a:rPr b="1" lang="en-US" sz="1725" u="none" cap="none" strike="noStrike">
                          <a:solidFill>
                            <a:srgbClr val="FFFFFF"/>
                          </a:solidFill>
                          <a:latin typeface="Arial"/>
                          <a:ea typeface="Arial"/>
                          <a:cs typeface="Arial"/>
                          <a:sym typeface="Arial"/>
                        </a:rPr>
                        <a:t>Passaggio</a:t>
                      </a:r>
                      <a:endParaRPr/>
                    </a:p>
                  </a:txBody>
                  <a:tcPr marT="45725" marB="45725" marR="91450" marL="91450" anchor="ctr">
                    <a:lnL cap="flat" cmpd="sng" w="9525">
                      <a:solidFill>
                        <a:srgbClr val="D4DDDF"/>
                      </a:solidFill>
                      <a:prstDash val="solid"/>
                      <a:round/>
                      <a:headEnd len="sm" w="sm" type="none"/>
                      <a:tailEnd len="sm" w="sm" type="none"/>
                    </a:lnL>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Difficoltà possibile</a:t>
                      </a:r>
                      <a:endParaRPr/>
                    </a:p>
                  </a:txBody>
                  <a:tcPr marT="45725" marB="45725" marR="91450" marL="91450" anchor="ctr">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Che cosa serve</a:t>
                      </a:r>
                      <a:endParaRPr/>
                    </a:p>
                  </a:txBody>
                  <a:tcPr marT="45725" marB="45725" marR="91450" marL="91450" anchor="ctr">
                    <a:lnR cap="flat" cmpd="sng" w="9525">
                      <a:solidFill>
                        <a:srgbClr val="D4DDDF"/>
                      </a:solidFill>
                      <a:prstDash val="solid"/>
                      <a:round/>
                      <a:headEnd len="sm" w="sm" type="none"/>
                      <a:tailEnd len="sm" w="sm" type="none"/>
                    </a:lnR>
                    <a:lnT cap="flat" cmpd="sng" w="9525">
                      <a:solidFill>
                        <a:srgbClr val="D4DDDF"/>
                      </a:solidFill>
                      <a:prstDash val="solid"/>
                      <a:round/>
                      <a:headEnd len="sm" w="sm" type="none"/>
                      <a:tailEnd len="sm" w="sm" type="none"/>
                    </a:lnT>
                    <a:solidFill>
                      <a:srgbClr val="123343"/>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Ricevere</a:t>
                      </a:r>
                      <a:endParaRPr/>
                    </a:p>
                  </a:txBody>
                  <a:tcPr marT="45725" marB="45725" marR="91450" marL="91450" anchor="ctr">
                    <a:lnL cap="flat" cmpd="sng" w="9525">
                      <a:solidFill>
                        <a:srgbClr val="D4DDDF"/>
                      </a:solidFill>
                      <a:prstDash val="solid"/>
                      <a:round/>
                      <a:headEnd len="sm" w="sm" type="none"/>
                      <a:tailEnd len="sm" w="sm" type="none"/>
                    </a:lnL>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Il messaggio arriva tra molte urgenze</a:t>
                      </a:r>
                      <a:endParaRPr/>
                    </a:p>
                  </a:txBody>
                  <a:tcPr marT="45725" marB="45725" marR="91450" marL="91450" anchor="ctr">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Un destinatario operativo</a:t>
                      </a:r>
                      <a:endParaRPr/>
                    </a:p>
                  </a:txBody>
                  <a:tcPr marT="45725" marB="45725" marR="91450" marL="91450" anchor="ctr">
                    <a:lnR cap="flat" cmpd="sng" w="9525">
                      <a:solidFill>
                        <a:srgbClr val="D4DDDF"/>
                      </a:solidFill>
                      <a:prstDash val="solid"/>
                      <a:round/>
                      <a:headEnd len="sm" w="sm" type="none"/>
                      <a:tailEnd len="sm" w="sm" type="none"/>
                    </a:lnR>
                    <a:solidFill>
                      <a:srgbClr val="FFFFFF"/>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Comprendere</a:t>
                      </a:r>
                      <a:endParaRPr/>
                    </a:p>
                  </a:txBody>
                  <a:tcPr marT="45725" marB="45725" marR="91450" marL="91450" anchor="ctr">
                    <a:lnL cap="flat" cmpd="sng" w="9525">
                      <a:solidFill>
                        <a:srgbClr val="D4DDDF"/>
                      </a:solidFill>
                      <a:prstDash val="solid"/>
                      <a:round/>
                      <a:headEnd len="sm" w="sm" type="none"/>
                      <a:tailEnd len="sm" w="sm" type="none"/>
                    </a:lnL>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Il linguaggio è specialistico</a:t>
                      </a:r>
                      <a:endParaRPr/>
                    </a:p>
                  </a:txBody>
                  <a:tcPr marT="45725" marB="45725" marR="91450" marL="91450" anchor="ctr">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Un esempio riferito all’ASD</a:t>
                      </a:r>
                      <a:endParaRPr/>
                    </a:p>
                  </a:txBody>
                  <a:tcPr marT="45725" marB="45725" marR="91450" marL="91450" anchor="ctr">
                    <a:lnR cap="flat" cmpd="sng" w="9525">
                      <a:solidFill>
                        <a:srgbClr val="D4DDDF"/>
                      </a:solidFill>
                      <a:prstDash val="solid"/>
                      <a:round/>
                      <a:headEnd len="sm" w="sm" type="none"/>
                      <a:tailEnd len="sm" w="sm" type="none"/>
                    </a:lnR>
                    <a:solidFill>
                      <a:srgbClr val="F0F4F2"/>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Decidere</a:t>
                      </a:r>
                      <a:endParaRPr/>
                    </a:p>
                  </a:txBody>
                  <a:tcPr marT="45725" marB="45725" marR="91450" marL="91450" anchor="ctr">
                    <a:lnL cap="flat" cmpd="sng" w="9525">
                      <a:solidFill>
                        <a:srgbClr val="D4DDDF"/>
                      </a:solidFill>
                      <a:prstDash val="solid"/>
                      <a:round/>
                      <a:headEnd len="sm" w="sm" type="none"/>
                      <a:tailEnd len="sm" w="sm" type="none"/>
                    </a:lnL>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Mancano fatti, risorse o competenze</a:t>
                      </a:r>
                      <a:endParaRPr/>
                    </a:p>
                  </a:txBody>
                  <a:tcPr marT="45725" marB="45725" marR="91450" marL="91450" anchor="ctr">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Un confronto sul caso concreto</a:t>
                      </a:r>
                      <a:endParaRPr/>
                    </a:p>
                  </a:txBody>
                  <a:tcPr marT="45725" marB="45725" marR="91450" marL="91450" anchor="ctr">
                    <a:lnR cap="flat" cmpd="sng" w="9525">
                      <a:solidFill>
                        <a:srgbClr val="D4DDDF"/>
                      </a:solidFill>
                      <a:prstDash val="solid"/>
                      <a:round/>
                      <a:headEnd len="sm" w="sm" type="none"/>
                      <a:tailEnd len="sm" w="sm" type="none"/>
                    </a:lnR>
                    <a:solidFill>
                      <a:srgbClr val="FFFFFF"/>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Applicare</a:t>
                      </a:r>
                      <a:endParaRPr/>
                    </a:p>
                  </a:txBody>
                  <a:tcPr marT="45725" marB="45725" marR="91450" marL="91450" anchor="ctr">
                    <a:lnL cap="flat" cmpd="sng" w="9525">
                      <a:solidFill>
                        <a:srgbClr val="D4DDDF"/>
                      </a:solidFill>
                      <a:prstDash val="solid"/>
                      <a:round/>
                      <a:headEnd len="sm" w="sm" type="none"/>
                      <a:tailEnd len="sm" w="sm" type="none"/>
                    </a:lnL>
                    <a:lnB cap="flat" cmpd="sng" w="9525">
                      <a:solidFill>
                        <a:srgbClr val="D4DDDF"/>
                      </a:solidFill>
                      <a:prstDash val="solid"/>
                      <a:round/>
                      <a:headEnd len="sm" w="sm" type="none"/>
                      <a:tailEnd len="sm" w="sm" type="none"/>
                    </a:lnB>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Nessuno ha tempo o mandato</a:t>
                      </a:r>
                      <a:endParaRPr/>
                    </a:p>
                  </a:txBody>
                  <a:tcPr marT="45725" marB="45725" marR="91450" marL="91450" anchor="ctr">
                    <a:lnB cap="flat" cmpd="sng" w="9525">
                      <a:solidFill>
                        <a:srgbClr val="D4DDDF"/>
                      </a:solidFill>
                      <a:prstDash val="solid"/>
                      <a:round/>
                      <a:headEnd len="sm" w="sm" type="none"/>
                      <a:tailEnd len="sm" w="sm" type="none"/>
                    </a:lnB>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Un compito assegnato e verificato</a:t>
                      </a:r>
                      <a:endParaRPr/>
                    </a:p>
                  </a:txBody>
                  <a:tcPr marT="45725" marB="45725" marR="91450" marL="91450" anchor="ctr">
                    <a:lnR cap="flat" cmpd="sng" w="9525">
                      <a:solidFill>
                        <a:srgbClr val="D4DDDF"/>
                      </a:solidFill>
                      <a:prstDash val="solid"/>
                      <a:round/>
                      <a:headEnd len="sm" w="sm" type="none"/>
                      <a:tailEnd len="sm" w="sm" type="none"/>
                    </a:lnR>
                    <a:lnB cap="flat" cmpd="sng" w="9525">
                      <a:solidFill>
                        <a:srgbClr val="D4DDDF"/>
                      </a:solidFill>
                      <a:prstDash val="solid"/>
                      <a:round/>
                      <a:headEnd len="sm" w="sm" type="none"/>
                      <a:tailEnd len="sm" w="sm" type="none"/>
                    </a:lnB>
                    <a:solidFill>
                      <a:srgbClr val="F0F4F2"/>
                    </a:solidFill>
                  </a:tcPr>
                </a:tc>
              </a:tr>
            </a:tbl>
          </a:graphicData>
        </a:graphic>
      </p:graphicFrame>
      <p:sp>
        <p:nvSpPr>
          <p:cNvPr id="91" name="Google Shape;91;p6"/>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087E86"/>
                </a:solidFill>
                <a:latin typeface="Arial"/>
                <a:ea typeface="Arial"/>
                <a:cs typeface="Arial"/>
                <a:sym typeface="Arial"/>
              </a:rPr>
              <a:t>Tra una comunicazione corretta e un comportamento corretto c’è un lavoro da organizzare.</a:t>
            </a:r>
            <a:endParaRPr/>
          </a:p>
        </p:txBody>
      </p:sp>
      <p:sp>
        <p:nvSpPr>
          <p:cNvPr id="92" name="Google Shape;92;p6"/>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06</a:t>
            </a:r>
            <a:endParaRPr/>
          </a:p>
        </p:txBody>
      </p:sp>
      <p:pic>
        <p:nvPicPr>
          <p:cNvPr id="93" name="Google Shape;93;p6"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98" name="Shape 98"/>
        <p:cNvGrpSpPr/>
        <p:nvPr/>
      </p:nvGrpSpPr>
      <p:grpSpPr>
        <a:xfrm>
          <a:off x="0" y="0"/>
          <a:ext cx="0" cy="0"/>
          <a:chOff x="0" y="0"/>
          <a:chExt cx="0" cy="0"/>
        </a:xfrm>
      </p:grpSpPr>
      <p:sp>
        <p:nvSpPr>
          <p:cNvPr id="99" name="Google Shape;99;p7"/>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123343"/>
                </a:solidFill>
                <a:latin typeface="Arial"/>
                <a:ea typeface="Arial"/>
                <a:cs typeface="Arial"/>
                <a:sym typeface="Arial"/>
              </a:rPr>
              <a:t>Le fragilità organizzative diventano costi</a:t>
            </a:r>
            <a:endParaRPr/>
          </a:p>
        </p:txBody>
      </p:sp>
      <p:graphicFrame>
        <p:nvGraphicFramePr>
          <p:cNvPr id="100" name="Google Shape;100;p7"/>
          <p:cNvGraphicFramePr/>
          <p:nvPr/>
        </p:nvGraphicFramePr>
        <p:xfrm>
          <a:off x="685800" y="1685925"/>
          <a:ext cx="3000000" cy="3000000"/>
        </p:xfrm>
        <a:graphic>
          <a:graphicData uri="http://schemas.openxmlformats.org/drawingml/2006/table">
            <a:tbl>
              <a:tblPr>
                <a:noFill/>
                <a:tableStyleId>{4742E359-371E-4861-9C1C-8CB5F9989A98}</a:tableStyleId>
              </a:tblPr>
              <a:tblGrid>
                <a:gridCol w="3143250"/>
                <a:gridCol w="3810000"/>
                <a:gridCol w="3867150"/>
              </a:tblGrid>
              <a:tr h="485775">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Problema</a:t>
                      </a:r>
                      <a:endParaRPr/>
                    </a:p>
                  </a:txBody>
                  <a:tcPr marT="45725" marB="45725" marR="91450" marL="91450" anchor="ctr">
                    <a:lnL cap="flat" cmpd="sng" w="9525">
                      <a:solidFill>
                        <a:srgbClr val="D4DDDF"/>
                      </a:solidFill>
                      <a:prstDash val="solid"/>
                      <a:round/>
                      <a:headEnd len="sm" w="sm" type="none"/>
                      <a:tailEnd len="sm" w="sm" type="none"/>
                    </a:lnL>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Effetto economico</a:t>
                      </a:r>
                      <a:endParaRPr/>
                    </a:p>
                  </a:txBody>
                  <a:tcPr marT="45725" marB="45725" marR="91450" marL="91450" anchor="ctr">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Domanda da porsi</a:t>
                      </a:r>
                      <a:endParaRPr/>
                    </a:p>
                  </a:txBody>
                  <a:tcPr marT="45725" marB="45725" marR="91450" marL="91450" anchor="ctr">
                    <a:lnR cap="flat" cmpd="sng" w="9525">
                      <a:solidFill>
                        <a:srgbClr val="D4DDDF"/>
                      </a:solidFill>
                      <a:prstDash val="solid"/>
                      <a:round/>
                      <a:headEnd len="sm" w="sm" type="none"/>
                      <a:tailEnd len="sm" w="sm" type="none"/>
                    </a:lnR>
                    <a:lnT cap="flat" cmpd="sng" w="9525">
                      <a:solidFill>
                        <a:srgbClr val="D4DDDF"/>
                      </a:solidFill>
                      <a:prstDash val="solid"/>
                      <a:round/>
                      <a:headEnd len="sm" w="sm" type="none"/>
                      <a:tailEnd len="sm" w="sm" type="none"/>
                    </a:lnT>
                    <a:solidFill>
                      <a:srgbClr val="123343"/>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Costi poco leggibili</a:t>
                      </a:r>
                      <a:endParaRPr/>
                    </a:p>
                  </a:txBody>
                  <a:tcPr marT="45725" marB="45725" marR="91450" marL="91450" anchor="ctr">
                    <a:lnL cap="flat" cmpd="sng" w="9525">
                      <a:solidFill>
                        <a:srgbClr val="D4DDDF"/>
                      </a:solidFill>
                      <a:prstDash val="solid"/>
                      <a:round/>
                      <a:headEnd len="sm" w="sm" type="none"/>
                      <a:tailEnd len="sm" w="sm" type="none"/>
                    </a:lnL>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Quota del corso insufficiente</a:t>
                      </a:r>
                      <a:endParaRPr/>
                    </a:p>
                  </a:txBody>
                  <a:tcPr marT="45725" marB="45725" marR="91450" marL="91450" anchor="ctr">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Quanto costa davvero l’attività?</a:t>
                      </a:r>
                      <a:endParaRPr/>
                    </a:p>
                  </a:txBody>
                  <a:tcPr marT="45725" marB="45725" marR="91450" marL="91450" anchor="ctr">
                    <a:lnR cap="flat" cmpd="sng" w="9525">
                      <a:solidFill>
                        <a:srgbClr val="D4DDDF"/>
                      </a:solidFill>
                      <a:prstDash val="solid"/>
                      <a:round/>
                      <a:headEnd len="sm" w="sm" type="none"/>
                      <a:tailEnd len="sm" w="sm" type="none"/>
                    </a:lnR>
                    <a:solidFill>
                      <a:srgbClr val="FFFFFF"/>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Entrate attese ma non incassate</a:t>
                      </a:r>
                      <a:endParaRPr/>
                    </a:p>
                  </a:txBody>
                  <a:tcPr marT="45725" marB="45725" marR="91450" marL="91450" anchor="ctr">
                    <a:lnL cap="flat" cmpd="sng" w="9525">
                      <a:solidFill>
                        <a:srgbClr val="D4DDDF"/>
                      </a:solidFill>
                      <a:prstDash val="solid"/>
                      <a:round/>
                      <a:headEnd len="sm" w="sm" type="none"/>
                      <a:tailEnd len="sm" w="sm" type="none"/>
                    </a:lnL>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Pagamenti senza copertura</a:t>
                      </a:r>
                      <a:endParaRPr/>
                    </a:p>
                  </a:txBody>
                  <a:tcPr marT="45725" marB="45725" marR="91450" marL="91450" anchor="ctr">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Quando avremo i soldi?</a:t>
                      </a:r>
                      <a:endParaRPr/>
                    </a:p>
                  </a:txBody>
                  <a:tcPr marT="45725" marB="45725" marR="91450" marL="91450" anchor="ctr">
                    <a:lnR cap="flat" cmpd="sng" w="9525">
                      <a:solidFill>
                        <a:srgbClr val="D4DDDF"/>
                      </a:solidFill>
                      <a:prstDash val="solid"/>
                      <a:round/>
                      <a:headEnd len="sm" w="sm" type="none"/>
                      <a:tailEnd len="sm" w="sm" type="none"/>
                    </a:lnR>
                    <a:solidFill>
                      <a:srgbClr val="F0F4F2"/>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Pratiche incomplete</a:t>
                      </a:r>
                      <a:endParaRPr/>
                    </a:p>
                  </a:txBody>
                  <a:tcPr marT="45725" marB="45725" marR="91450" marL="91450" anchor="ctr">
                    <a:lnL cap="flat" cmpd="sng" w="9525">
                      <a:solidFill>
                        <a:srgbClr val="D4DDDF"/>
                      </a:solidFill>
                      <a:prstDash val="solid"/>
                      <a:round/>
                      <a:headEnd len="sm" w="sm" type="none"/>
                      <a:tailEnd len="sm" w="sm" type="none"/>
                    </a:lnL>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Ritardi e lavoro da rifare</a:t>
                      </a:r>
                      <a:endParaRPr/>
                    </a:p>
                  </a:txBody>
                  <a:tcPr marT="45725" marB="45725" marR="91450" marL="91450" anchor="ctr">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Chi chiude la pratica?</a:t>
                      </a:r>
                      <a:endParaRPr/>
                    </a:p>
                  </a:txBody>
                  <a:tcPr marT="45725" marB="45725" marR="91450" marL="91450" anchor="ctr">
                    <a:lnR cap="flat" cmpd="sng" w="9525">
                      <a:solidFill>
                        <a:srgbClr val="D4DDDF"/>
                      </a:solidFill>
                      <a:prstDash val="solid"/>
                      <a:round/>
                      <a:headEnd len="sm" w="sm" type="none"/>
                      <a:tailEnd len="sm" w="sm" type="none"/>
                    </a:lnR>
                    <a:solidFill>
                      <a:srgbClr val="FFFFFF"/>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Tutto dipende da pochi</a:t>
                      </a:r>
                      <a:endParaRPr/>
                    </a:p>
                  </a:txBody>
                  <a:tcPr marT="45725" marB="45725" marR="91450" marL="91450" anchor="ctr">
                    <a:lnL cap="flat" cmpd="sng" w="9525">
                      <a:solidFill>
                        <a:srgbClr val="D4DDDF"/>
                      </a:solidFill>
                      <a:prstDash val="solid"/>
                      <a:round/>
                      <a:headEnd len="sm" w="sm" type="none"/>
                      <a:tailEnd len="sm" w="sm" type="none"/>
                    </a:lnL>
                    <a:lnB cap="flat" cmpd="sng" w="9525">
                      <a:solidFill>
                        <a:srgbClr val="D4DDDF"/>
                      </a:solidFill>
                      <a:prstDash val="solid"/>
                      <a:round/>
                      <a:headEnd len="sm" w="sm" type="none"/>
                      <a:tailEnd len="sm" w="sm" type="none"/>
                    </a:lnB>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Tempo sottratto allo sport</a:t>
                      </a:r>
                      <a:endParaRPr/>
                    </a:p>
                  </a:txBody>
                  <a:tcPr marT="45725" marB="45725" marR="91450" marL="91450" anchor="ctr">
                    <a:lnB cap="flat" cmpd="sng" w="9525">
                      <a:solidFill>
                        <a:srgbClr val="D4DDDF"/>
                      </a:solidFill>
                      <a:prstDash val="solid"/>
                      <a:round/>
                      <a:headEnd len="sm" w="sm" type="none"/>
                      <a:tailEnd len="sm" w="sm" type="none"/>
                    </a:lnB>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Chi può sostituire il referente?</a:t>
                      </a:r>
                      <a:endParaRPr/>
                    </a:p>
                  </a:txBody>
                  <a:tcPr marT="45725" marB="45725" marR="91450" marL="91450" anchor="ctr">
                    <a:lnR cap="flat" cmpd="sng" w="9525">
                      <a:solidFill>
                        <a:srgbClr val="D4DDDF"/>
                      </a:solidFill>
                      <a:prstDash val="solid"/>
                      <a:round/>
                      <a:headEnd len="sm" w="sm" type="none"/>
                      <a:tailEnd len="sm" w="sm" type="none"/>
                    </a:lnR>
                    <a:lnB cap="flat" cmpd="sng" w="9525">
                      <a:solidFill>
                        <a:srgbClr val="D4DDDF"/>
                      </a:solidFill>
                      <a:prstDash val="solid"/>
                      <a:round/>
                      <a:headEnd len="sm" w="sm" type="none"/>
                      <a:tailEnd len="sm" w="sm" type="none"/>
                    </a:lnB>
                    <a:solidFill>
                      <a:srgbClr val="F0F4F2"/>
                    </a:solidFill>
                  </a:tcPr>
                </a:tc>
              </a:tr>
            </a:tbl>
          </a:graphicData>
        </a:graphic>
      </p:graphicFrame>
      <p:sp>
        <p:nvSpPr>
          <p:cNvPr id="101" name="Google Shape;101;p7"/>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087E86"/>
                </a:solidFill>
                <a:latin typeface="Arial"/>
                <a:ea typeface="Arial"/>
                <a:cs typeface="Arial"/>
                <a:sym typeface="Arial"/>
              </a:rPr>
              <a:t>Il controllo economico-finanziario comincia da informazioni che qualcuno riesce a produrre.</a:t>
            </a:r>
            <a:endParaRPr/>
          </a:p>
        </p:txBody>
      </p:sp>
      <p:sp>
        <p:nvSpPr>
          <p:cNvPr id="102" name="Google Shape;102;p7"/>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07</a:t>
            </a:r>
            <a:endParaRPr/>
          </a:p>
        </p:txBody>
      </p:sp>
      <p:pic>
        <p:nvPicPr>
          <p:cNvPr id="103" name="Google Shape;103;p7"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108" name="Shape 108"/>
        <p:cNvGrpSpPr/>
        <p:nvPr/>
      </p:nvGrpSpPr>
      <p:grpSpPr>
        <a:xfrm>
          <a:off x="0" y="0"/>
          <a:ext cx="0" cy="0"/>
          <a:chOff x="0" y="0"/>
          <a:chExt cx="0" cy="0"/>
        </a:xfrm>
      </p:grpSpPr>
      <p:sp>
        <p:nvSpPr>
          <p:cNvPr id="109" name="Google Shape;109;p8"/>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123343"/>
                </a:solidFill>
                <a:latin typeface="Arial"/>
                <a:ea typeface="Arial"/>
                <a:cs typeface="Arial"/>
                <a:sym typeface="Arial"/>
              </a:rPr>
              <a:t>Un corso sembra sostenibile fino al conto completo</a:t>
            </a:r>
            <a:endParaRPr/>
          </a:p>
        </p:txBody>
      </p:sp>
      <p:graphicFrame>
        <p:nvGraphicFramePr>
          <p:cNvPr id="110" name="Google Shape;110;p8"/>
          <p:cNvGraphicFramePr/>
          <p:nvPr/>
        </p:nvGraphicFramePr>
        <p:xfrm>
          <a:off x="685800" y="1685925"/>
          <a:ext cx="3000000" cy="3000000"/>
        </p:xfrm>
        <a:graphic>
          <a:graphicData uri="http://schemas.openxmlformats.org/drawingml/2006/table">
            <a:tbl>
              <a:tblPr>
                <a:noFill/>
                <a:tableStyleId>{4742E359-371E-4861-9C1C-8CB5F9989A98}</a:tableStyleId>
              </a:tblPr>
              <a:tblGrid>
                <a:gridCol w="3143250"/>
                <a:gridCol w="3810000"/>
                <a:gridCol w="3867150"/>
              </a:tblGrid>
              <a:tr h="485775">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Esempio per un mese</a:t>
                      </a:r>
                      <a:endParaRPr/>
                    </a:p>
                  </a:txBody>
                  <a:tcPr marT="45725" marB="45725" marR="91450" marL="91450" anchor="ctr">
                    <a:lnL cap="flat" cmpd="sng" w="9525">
                      <a:solidFill>
                        <a:srgbClr val="D4DDDF"/>
                      </a:solidFill>
                      <a:prstDash val="solid"/>
                      <a:round/>
                      <a:headEnd len="sm" w="sm" type="none"/>
                      <a:tailEnd len="sm" w="sm" type="none"/>
                    </a:lnL>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Calcolo / ipotesi</a:t>
                      </a:r>
                      <a:endParaRPr/>
                    </a:p>
                  </a:txBody>
                  <a:tcPr marT="45725" marB="45725" marR="91450" marL="91450" anchor="ctr">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Importo</a:t>
                      </a:r>
                      <a:endParaRPr/>
                    </a:p>
                  </a:txBody>
                  <a:tcPr marT="45725" marB="45725" marR="91450" marL="91450" anchor="ctr">
                    <a:lnR cap="flat" cmpd="sng" w="9525">
                      <a:solidFill>
                        <a:srgbClr val="D4DDDF"/>
                      </a:solidFill>
                      <a:prstDash val="solid"/>
                      <a:round/>
                      <a:headEnd len="sm" w="sm" type="none"/>
                      <a:tailEnd len="sm" w="sm" type="none"/>
                    </a:lnR>
                    <a:lnT cap="flat" cmpd="sng" w="9525">
                      <a:solidFill>
                        <a:srgbClr val="D4DDDF"/>
                      </a:solidFill>
                      <a:prstDash val="solid"/>
                      <a:round/>
                      <a:headEnd len="sm" w="sm" type="none"/>
                      <a:tailEnd len="sm" w="sm" type="none"/>
                    </a:lnT>
                    <a:solidFill>
                      <a:srgbClr val="123343"/>
                    </a:solidFill>
                  </a:tcPr>
                </a:tc>
              </a:tr>
              <a:tr h="6743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Entrate del corso</a:t>
                      </a:r>
                      <a:endParaRPr/>
                    </a:p>
                  </a:txBody>
                  <a:tcPr marT="45725" marB="45725" marR="91450" marL="91450" anchor="ctr">
                    <a:lnL cap="flat" cmpd="sng" w="9525">
                      <a:solidFill>
                        <a:srgbClr val="D4DDDF"/>
                      </a:solidFill>
                      <a:prstDash val="solid"/>
                      <a:round/>
                      <a:headEnd len="sm" w="sm" type="none"/>
                      <a:tailEnd len="sm" w="sm" type="none"/>
                    </a:lnL>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20 partecipanti × € 50</a:t>
                      </a:r>
                      <a:endParaRPr/>
                    </a:p>
                  </a:txBody>
                  <a:tcPr marT="45725" marB="45725" marR="91450" marL="91450" anchor="ctr">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€ 1.000</a:t>
                      </a:r>
                      <a:endParaRPr/>
                    </a:p>
                  </a:txBody>
                  <a:tcPr marT="45725" marB="45725" marR="91450" marL="91450" anchor="ctr">
                    <a:lnR cap="flat" cmpd="sng" w="9525">
                      <a:solidFill>
                        <a:srgbClr val="D4DDDF"/>
                      </a:solidFill>
                      <a:prstDash val="solid"/>
                      <a:round/>
                      <a:headEnd len="sm" w="sm" type="none"/>
                      <a:tailEnd len="sm" w="sm" type="none"/>
                    </a:lnR>
                    <a:solidFill>
                      <a:srgbClr val="FFFFFF"/>
                    </a:solidFill>
                  </a:tcPr>
                </a:tc>
              </a:tr>
              <a:tr h="6743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Istruttore</a:t>
                      </a:r>
                      <a:endParaRPr/>
                    </a:p>
                  </a:txBody>
                  <a:tcPr marT="45725" marB="45725" marR="91450" marL="91450" anchor="ctr">
                    <a:lnL cap="flat" cmpd="sng" w="9525">
                      <a:solidFill>
                        <a:srgbClr val="D4DDDF"/>
                      </a:solidFill>
                      <a:prstDash val="solid"/>
                      <a:round/>
                      <a:headEnd len="sm" w="sm" type="none"/>
                      <a:tailEnd len="sm" w="sm" type="none"/>
                    </a:lnL>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Costo complessivo assunto</a:t>
                      </a:r>
                      <a:endParaRPr/>
                    </a:p>
                  </a:txBody>
                  <a:tcPr marT="45725" marB="45725" marR="91450" marL="91450" anchor="ctr">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€ 720</a:t>
                      </a:r>
                      <a:endParaRPr/>
                    </a:p>
                  </a:txBody>
                  <a:tcPr marT="45725" marB="45725" marR="91450" marL="91450" anchor="ctr">
                    <a:lnR cap="flat" cmpd="sng" w="9525">
                      <a:solidFill>
                        <a:srgbClr val="D4DDDF"/>
                      </a:solidFill>
                      <a:prstDash val="solid"/>
                      <a:round/>
                      <a:headEnd len="sm" w="sm" type="none"/>
                      <a:tailEnd len="sm" w="sm" type="none"/>
                    </a:lnR>
                    <a:solidFill>
                      <a:srgbClr val="F0F4F2"/>
                    </a:solidFill>
                  </a:tcPr>
                </a:tc>
              </a:tr>
              <a:tr h="6743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Costi variabili</a:t>
                      </a:r>
                      <a:endParaRPr/>
                    </a:p>
                  </a:txBody>
                  <a:tcPr marT="45725" marB="45725" marR="91450" marL="91450" anchor="ctr">
                    <a:lnL cap="flat" cmpd="sng" w="9525">
                      <a:solidFill>
                        <a:srgbClr val="D4DDDF"/>
                      </a:solidFill>
                      <a:prstDash val="solid"/>
                      <a:round/>
                      <a:headEnd len="sm" w="sm" type="none"/>
                      <a:tailEnd len="sm" w="sm" type="none"/>
                    </a:lnL>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20 partecipanti × € 9</a:t>
                      </a:r>
                      <a:endParaRPr/>
                    </a:p>
                  </a:txBody>
                  <a:tcPr marT="45725" marB="45725" marR="91450" marL="91450" anchor="ctr">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€ 180</a:t>
                      </a:r>
                      <a:endParaRPr/>
                    </a:p>
                  </a:txBody>
                  <a:tcPr marT="45725" marB="45725" marR="91450" marL="91450" anchor="ctr">
                    <a:lnR cap="flat" cmpd="sng" w="9525">
                      <a:solidFill>
                        <a:srgbClr val="D4DDDF"/>
                      </a:solidFill>
                      <a:prstDash val="solid"/>
                      <a:round/>
                      <a:headEnd len="sm" w="sm" type="none"/>
                      <a:tailEnd len="sm" w="sm" type="none"/>
                    </a:lnR>
                    <a:solidFill>
                      <a:srgbClr val="FFFFFF"/>
                    </a:solidFill>
                  </a:tcPr>
                </a:tc>
              </a:tr>
              <a:tr h="6743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Quota costi comuni</a:t>
                      </a:r>
                      <a:endParaRPr/>
                    </a:p>
                  </a:txBody>
                  <a:tcPr marT="45725" marB="45725" marR="91450" marL="91450" anchor="ctr">
                    <a:lnL cap="flat" cmpd="sng" w="9525">
                      <a:solidFill>
                        <a:srgbClr val="D4DDDF"/>
                      </a:solidFill>
                      <a:prstDash val="solid"/>
                      <a:round/>
                      <a:headEnd len="sm" w="sm" type="none"/>
                      <a:tailEnd len="sm" w="sm" type="none"/>
                    </a:lnL>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Criterio interno esplicito</a:t>
                      </a:r>
                      <a:endParaRPr/>
                    </a:p>
                  </a:txBody>
                  <a:tcPr marT="45725" marB="45725" marR="91450" marL="91450" anchor="ctr">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€ 180</a:t>
                      </a:r>
                      <a:endParaRPr/>
                    </a:p>
                  </a:txBody>
                  <a:tcPr marT="45725" marB="45725" marR="91450" marL="91450" anchor="ctr">
                    <a:lnR cap="flat" cmpd="sng" w="9525">
                      <a:solidFill>
                        <a:srgbClr val="D4DDDF"/>
                      </a:solidFill>
                      <a:prstDash val="solid"/>
                      <a:round/>
                      <a:headEnd len="sm" w="sm" type="none"/>
                      <a:tailEnd len="sm" w="sm" type="none"/>
                    </a:lnR>
                    <a:solidFill>
                      <a:srgbClr val="F0F4F2"/>
                    </a:solidFill>
                  </a:tcPr>
                </a:tc>
              </a:tr>
              <a:tr h="6743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Risultato</a:t>
                      </a:r>
                      <a:endParaRPr/>
                    </a:p>
                  </a:txBody>
                  <a:tcPr marT="45725" marB="45725" marR="91450" marL="91450" anchor="ctr">
                    <a:lnL cap="flat" cmpd="sng" w="9525">
                      <a:solidFill>
                        <a:srgbClr val="D4DDDF"/>
                      </a:solidFill>
                      <a:prstDash val="solid"/>
                      <a:round/>
                      <a:headEnd len="sm" w="sm" type="none"/>
                      <a:tailEnd len="sm" w="sm" type="none"/>
                    </a:lnL>
                    <a:lnB cap="flat" cmpd="sng" w="9525">
                      <a:solidFill>
                        <a:srgbClr val="D4DDDF"/>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1.000 − 720 − 180 − 180</a:t>
                      </a:r>
                      <a:endParaRPr/>
                    </a:p>
                  </a:txBody>
                  <a:tcPr marT="45725" marB="45725" marR="91450" marL="91450" anchor="ctr">
                    <a:lnB cap="flat" cmpd="sng" w="9525">
                      <a:solidFill>
                        <a:srgbClr val="D4DDDF"/>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 € 80</a:t>
                      </a:r>
                      <a:endParaRPr/>
                    </a:p>
                  </a:txBody>
                  <a:tcPr marT="45725" marB="45725" marR="91450" marL="91450" anchor="ctr">
                    <a:lnR cap="flat" cmpd="sng" w="9525">
                      <a:solidFill>
                        <a:srgbClr val="D4DDDF"/>
                      </a:solidFill>
                      <a:prstDash val="solid"/>
                      <a:round/>
                      <a:headEnd len="sm" w="sm" type="none"/>
                      <a:tailEnd len="sm" w="sm" type="none"/>
                    </a:lnR>
                    <a:lnB cap="flat" cmpd="sng" w="9525">
                      <a:solidFill>
                        <a:srgbClr val="D4DDDF"/>
                      </a:solidFill>
                      <a:prstDash val="solid"/>
                      <a:round/>
                      <a:headEnd len="sm" w="sm" type="none"/>
                      <a:tailEnd len="sm" w="sm" type="none"/>
                    </a:lnB>
                    <a:solidFill>
                      <a:srgbClr val="FFFFFF"/>
                    </a:solidFill>
                  </a:tcPr>
                </a:tc>
              </a:tr>
            </a:tbl>
          </a:graphicData>
        </a:graphic>
      </p:graphicFrame>
      <p:sp>
        <p:nvSpPr>
          <p:cNvPr id="111" name="Google Shape;111;p8"/>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087E86"/>
                </a:solidFill>
                <a:latin typeface="Arial"/>
                <a:ea typeface="Arial"/>
                <a:cs typeface="Arial"/>
                <a:sym typeface="Arial"/>
              </a:rPr>
              <a:t>Importi didattici, con gli oneri assunti già considerati. Il disavanzo richiede una copertura.</a:t>
            </a:r>
            <a:endParaRPr/>
          </a:p>
        </p:txBody>
      </p:sp>
      <p:sp>
        <p:nvSpPr>
          <p:cNvPr id="112" name="Google Shape;112;p8"/>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08</a:t>
            </a:r>
            <a:endParaRPr/>
          </a:p>
        </p:txBody>
      </p:sp>
      <p:pic>
        <p:nvPicPr>
          <p:cNvPr id="113" name="Google Shape;113;p8"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118" name="Shape 118"/>
        <p:cNvGrpSpPr/>
        <p:nvPr/>
      </p:nvGrpSpPr>
      <p:grpSpPr>
        <a:xfrm>
          <a:off x="0" y="0"/>
          <a:ext cx="0" cy="0"/>
          <a:chOff x="0" y="0"/>
          <a:chExt cx="0" cy="0"/>
        </a:xfrm>
      </p:grpSpPr>
      <p:sp>
        <p:nvSpPr>
          <p:cNvPr id="119" name="Google Shape;119;p9"/>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123343"/>
                </a:solidFill>
                <a:latin typeface="Arial"/>
                <a:ea typeface="Arial"/>
                <a:cs typeface="Arial"/>
                <a:sym typeface="Arial"/>
              </a:rPr>
              <a:t>La proposta: costruire capacità insieme</a:t>
            </a:r>
            <a:endParaRPr/>
          </a:p>
        </p:txBody>
      </p:sp>
      <p:sp>
        <p:nvSpPr>
          <p:cNvPr id="120" name="Google Shape;120;p9"/>
          <p:cNvSpPr/>
          <p:nvPr/>
        </p:nvSpPr>
        <p:spPr>
          <a:xfrm>
            <a:off x="685800" y="1695450"/>
            <a:ext cx="10820400" cy="1857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600">
                <a:solidFill>
                  <a:srgbClr val="087E86"/>
                </a:solidFill>
                <a:latin typeface="Arial"/>
                <a:ea typeface="Arial"/>
                <a:cs typeface="Arial"/>
                <a:sym typeface="Arial"/>
              </a:rPr>
              <a:t>Più associazioni.</a:t>
            </a:r>
            <a:endParaRPr/>
          </a:p>
          <a:p>
            <a:pPr indent="0" lvl="0" marL="0" marR="0" rtl="0" algn="l">
              <a:spcBef>
                <a:spcPts val="0"/>
              </a:spcBef>
              <a:spcAft>
                <a:spcPts val="0"/>
              </a:spcAft>
              <a:buNone/>
            </a:pPr>
            <a:r>
              <a:rPr b="1" lang="en-US" sz="3600">
                <a:solidFill>
                  <a:srgbClr val="087E86"/>
                </a:solidFill>
                <a:latin typeface="Arial"/>
                <a:ea typeface="Arial"/>
                <a:cs typeface="Arial"/>
                <a:sym typeface="Arial"/>
              </a:rPr>
              <a:t>Competenze e servizi condivisi.</a:t>
            </a:r>
            <a:endParaRPr/>
          </a:p>
        </p:txBody>
      </p:sp>
      <p:sp>
        <p:nvSpPr>
          <p:cNvPr id="121" name="Google Shape;121;p9"/>
          <p:cNvSpPr/>
          <p:nvPr/>
        </p:nvSpPr>
        <p:spPr>
          <a:xfrm>
            <a:off x="685800" y="3762375"/>
            <a:ext cx="10820400" cy="1895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123343"/>
                </a:solidFill>
                <a:latin typeface="Arial"/>
                <a:ea typeface="Arial"/>
                <a:cs typeface="Arial"/>
                <a:sym typeface="Arial"/>
              </a:rPr>
              <a:t>Un presidio comune aiuta a comprendere le indicazioni,</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organizzare le pratiche e preparare progetti di sviluppo.</a:t>
            </a:r>
            <a:endParaRPr/>
          </a:p>
        </p:txBody>
      </p:sp>
      <p:sp>
        <p:nvSpPr>
          <p:cNvPr id="122" name="Google Shape;122;p9"/>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087E86"/>
                </a:solidFill>
                <a:latin typeface="Arial"/>
                <a:ea typeface="Arial"/>
                <a:cs typeface="Arial"/>
                <a:sym typeface="Arial"/>
              </a:rPr>
              <a:t>Ogni ASD conserva identità, missione e responsabilità.</a:t>
            </a:r>
            <a:endParaRPr/>
          </a:p>
        </p:txBody>
      </p:sp>
      <p:sp>
        <p:nvSpPr>
          <p:cNvPr id="123" name="Google Shape;123;p9"/>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09</a:t>
            </a:r>
            <a:endParaRPr/>
          </a:p>
        </p:txBody>
      </p:sp>
      <p:pic>
        <p:nvPicPr>
          <p:cNvPr id="124" name="Google Shape;124;p9"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129" name="Shape 129"/>
        <p:cNvGrpSpPr/>
        <p:nvPr/>
      </p:nvGrpSpPr>
      <p:grpSpPr>
        <a:xfrm>
          <a:off x="0" y="0"/>
          <a:ext cx="0" cy="0"/>
          <a:chOff x="0" y="0"/>
          <a:chExt cx="0" cy="0"/>
        </a:xfrm>
      </p:grpSpPr>
      <p:sp>
        <p:nvSpPr>
          <p:cNvPr id="130" name="Google Shape;130;p10"/>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123343"/>
                </a:solidFill>
                <a:latin typeface="Arial"/>
                <a:ea typeface="Arial"/>
                <a:cs typeface="Arial"/>
                <a:sym typeface="Arial"/>
              </a:rPr>
              <a:t>Ciò che possiamo condividere e ciò che resta all’ente</a:t>
            </a:r>
            <a:endParaRPr/>
          </a:p>
        </p:txBody>
      </p:sp>
      <p:sp>
        <p:nvSpPr>
          <p:cNvPr id="131" name="Google Shape;131;p10"/>
          <p:cNvSpPr/>
          <p:nvPr/>
        </p:nvSpPr>
        <p:spPr>
          <a:xfrm>
            <a:off x="685800" y="1743075"/>
            <a:ext cx="5000625" cy="714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325">
                <a:solidFill>
                  <a:srgbClr val="087E86"/>
                </a:solidFill>
                <a:latin typeface="Arial"/>
                <a:ea typeface="Arial"/>
                <a:cs typeface="Arial"/>
                <a:sym typeface="Arial"/>
              </a:rPr>
              <a:t>Capacità comuni</a:t>
            </a:r>
            <a:endParaRPr/>
          </a:p>
        </p:txBody>
      </p:sp>
      <p:sp>
        <p:nvSpPr>
          <p:cNvPr id="132" name="Google Shape;132;p10"/>
          <p:cNvSpPr/>
          <p:nvPr/>
        </p:nvSpPr>
        <p:spPr>
          <a:xfrm>
            <a:off x="6448425" y="1743075"/>
            <a:ext cx="5057775" cy="714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325">
                <a:solidFill>
                  <a:srgbClr val="087E86"/>
                </a:solidFill>
                <a:latin typeface="Arial"/>
                <a:ea typeface="Arial"/>
                <a:cs typeface="Arial"/>
                <a:sym typeface="Arial"/>
              </a:rPr>
              <a:t>Responsabilità di ciascuna ASD</a:t>
            </a:r>
            <a:endParaRPr/>
          </a:p>
        </p:txBody>
      </p:sp>
      <p:sp>
        <p:nvSpPr>
          <p:cNvPr id="133" name="Google Shape;133;p10"/>
          <p:cNvSpPr/>
          <p:nvPr/>
        </p:nvSpPr>
        <p:spPr>
          <a:xfrm>
            <a:off x="685800" y="2619375"/>
            <a:ext cx="5000625" cy="2857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123343"/>
                </a:solidFill>
                <a:latin typeface="Arial"/>
                <a:ea typeface="Arial"/>
                <a:cs typeface="Arial"/>
                <a:sym typeface="Arial"/>
              </a:rPr>
              <a:t>Orientamento e formazione.</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Modelli adattabili e scadenziario.</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Supporto amministrativo concordato.</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Preparazione e gestione dei progetti.</a:t>
            </a:r>
            <a:endParaRPr/>
          </a:p>
        </p:txBody>
      </p:sp>
      <p:sp>
        <p:nvSpPr>
          <p:cNvPr id="134" name="Google Shape;134;p10"/>
          <p:cNvSpPr/>
          <p:nvPr/>
        </p:nvSpPr>
        <p:spPr>
          <a:xfrm>
            <a:off x="6448425" y="2619375"/>
            <a:ext cx="5057775" cy="2857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123343"/>
                </a:solidFill>
                <a:latin typeface="Arial"/>
                <a:ea typeface="Arial"/>
                <a:cs typeface="Arial"/>
                <a:sym typeface="Arial"/>
              </a:rPr>
              <a:t>Decisioni degli organi competenti.</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Conti, contratti e documenti propri.</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Scelte sportive e associative.</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Verifica delle indicazioni applicabili.</a:t>
            </a:r>
            <a:endParaRPr/>
          </a:p>
        </p:txBody>
      </p:sp>
      <p:sp>
        <p:nvSpPr>
          <p:cNvPr id="135" name="Google Shape;135;p10"/>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087E86"/>
                </a:solidFill>
                <a:latin typeface="Arial"/>
                <a:ea typeface="Arial"/>
                <a:cs typeface="Arial"/>
                <a:sym typeface="Arial"/>
              </a:rPr>
              <a:t>La rete non trasferisce automaticamente debiti, poteri o responsabilità.</a:t>
            </a:r>
            <a:endParaRPr/>
          </a:p>
        </p:txBody>
      </p:sp>
      <p:sp>
        <p:nvSpPr>
          <p:cNvPr id="136" name="Google Shape;136;p10"/>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10</a:t>
            </a:r>
            <a:endParaRPr/>
          </a:p>
        </p:txBody>
      </p:sp>
      <p:pic>
        <p:nvPicPr>
          <p:cNvPr id="137" name="Google Shape;137;p10"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142" name="Shape 142"/>
        <p:cNvGrpSpPr/>
        <p:nvPr/>
      </p:nvGrpSpPr>
      <p:grpSpPr>
        <a:xfrm>
          <a:off x="0" y="0"/>
          <a:ext cx="0" cy="0"/>
          <a:chOff x="0" y="0"/>
          <a:chExt cx="0" cy="0"/>
        </a:xfrm>
      </p:grpSpPr>
      <p:sp>
        <p:nvSpPr>
          <p:cNvPr id="143" name="Google Shape;143;p11"/>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123343"/>
                </a:solidFill>
                <a:latin typeface="Arial"/>
                <a:ea typeface="Arial"/>
                <a:cs typeface="Arial"/>
                <a:sym typeface="Arial"/>
              </a:rPr>
              <a:t>Tre modi concreti di collaborare</a:t>
            </a:r>
            <a:endParaRPr/>
          </a:p>
        </p:txBody>
      </p:sp>
      <p:sp>
        <p:nvSpPr>
          <p:cNvPr id="144" name="Google Shape;144;p11"/>
          <p:cNvSpPr/>
          <p:nvPr/>
        </p:nvSpPr>
        <p:spPr>
          <a:xfrm>
            <a:off x="685800" y="1685925"/>
            <a:ext cx="2619375"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725">
                <a:solidFill>
                  <a:srgbClr val="087E86"/>
                </a:solidFill>
                <a:latin typeface="Arial"/>
                <a:ea typeface="Arial"/>
                <a:cs typeface="Arial"/>
                <a:sym typeface="Arial"/>
              </a:rPr>
              <a:t>CONFRONTO</a:t>
            </a:r>
            <a:endParaRPr/>
          </a:p>
        </p:txBody>
      </p:sp>
      <p:sp>
        <p:nvSpPr>
          <p:cNvPr id="145" name="Google Shape;145;p11"/>
          <p:cNvSpPr/>
          <p:nvPr/>
        </p:nvSpPr>
        <p:spPr>
          <a:xfrm>
            <a:off x="3524250" y="1685925"/>
            <a:ext cx="7981950" cy="9048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123343"/>
                </a:solidFill>
                <a:latin typeface="Arial"/>
                <a:ea typeface="Arial"/>
                <a:cs typeface="Arial"/>
                <a:sym typeface="Arial"/>
              </a:rPr>
              <a:t>Incontri periodici su problemi comuni e formazione tra enti.</a:t>
            </a:r>
            <a:endParaRPr/>
          </a:p>
        </p:txBody>
      </p:sp>
      <p:sp>
        <p:nvSpPr>
          <p:cNvPr id="146" name="Google Shape;146;p11"/>
          <p:cNvSpPr/>
          <p:nvPr/>
        </p:nvSpPr>
        <p:spPr>
          <a:xfrm>
            <a:off x="685800" y="2943225"/>
            <a:ext cx="2619375"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725">
                <a:solidFill>
                  <a:srgbClr val="087E86"/>
                </a:solidFill>
                <a:latin typeface="Arial"/>
                <a:ea typeface="Arial"/>
                <a:cs typeface="Arial"/>
                <a:sym typeface="Arial"/>
              </a:rPr>
              <a:t>SERVIZIO</a:t>
            </a:r>
            <a:endParaRPr/>
          </a:p>
        </p:txBody>
      </p:sp>
      <p:sp>
        <p:nvSpPr>
          <p:cNvPr id="147" name="Google Shape;147;p11"/>
          <p:cNvSpPr/>
          <p:nvPr/>
        </p:nvSpPr>
        <p:spPr>
          <a:xfrm>
            <a:off x="3524250" y="2943225"/>
            <a:ext cx="7981950" cy="9048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123343"/>
                </a:solidFill>
                <a:latin typeface="Arial"/>
                <a:ea typeface="Arial"/>
                <a:cs typeface="Arial"/>
                <a:sym typeface="Arial"/>
              </a:rPr>
              <a:t>Accordo con compiti, costi, referente e prestazioni definite.</a:t>
            </a:r>
            <a:endParaRPr/>
          </a:p>
        </p:txBody>
      </p:sp>
      <p:sp>
        <p:nvSpPr>
          <p:cNvPr id="148" name="Google Shape;148;p11"/>
          <p:cNvSpPr/>
          <p:nvPr/>
        </p:nvSpPr>
        <p:spPr>
          <a:xfrm>
            <a:off x="685800" y="4200525"/>
            <a:ext cx="2619375"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725">
                <a:solidFill>
                  <a:srgbClr val="087E86"/>
                </a:solidFill>
                <a:latin typeface="Arial"/>
                <a:ea typeface="Arial"/>
                <a:cs typeface="Arial"/>
                <a:sym typeface="Arial"/>
              </a:rPr>
              <a:t>PROGETTO</a:t>
            </a:r>
            <a:endParaRPr/>
          </a:p>
        </p:txBody>
      </p:sp>
      <p:sp>
        <p:nvSpPr>
          <p:cNvPr id="149" name="Google Shape;149;p11"/>
          <p:cNvSpPr/>
          <p:nvPr/>
        </p:nvSpPr>
        <p:spPr>
          <a:xfrm>
            <a:off x="3524250" y="4200525"/>
            <a:ext cx="7981950" cy="9048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123343"/>
                </a:solidFill>
                <a:latin typeface="Arial"/>
                <a:ea typeface="Arial"/>
                <a:cs typeface="Arial"/>
                <a:sym typeface="Arial"/>
              </a:rPr>
              <a:t>Partenariato con obiettivi, attività e risultati condivisi.</a:t>
            </a:r>
            <a:endParaRPr/>
          </a:p>
        </p:txBody>
      </p:sp>
      <p:sp>
        <p:nvSpPr>
          <p:cNvPr id="150" name="Google Shape;150;p11"/>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087E86"/>
                </a:solidFill>
                <a:latin typeface="Arial"/>
                <a:ea typeface="Arial"/>
                <a:cs typeface="Arial"/>
                <a:sym typeface="Arial"/>
              </a:rPr>
              <a:t>Il livello di formalizzazione segue attività, rapporti economici e regole del finanziamento.</a:t>
            </a:r>
            <a:endParaRPr/>
          </a:p>
        </p:txBody>
      </p:sp>
      <p:sp>
        <p:nvSpPr>
          <p:cNvPr id="151" name="Google Shape;151;p11"/>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11</a:t>
            </a:r>
            <a:endParaRPr/>
          </a:p>
        </p:txBody>
      </p:sp>
      <p:pic>
        <p:nvPicPr>
          <p:cNvPr id="152" name="Google Shape;152;p11"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157" name="Shape 157"/>
        <p:cNvGrpSpPr/>
        <p:nvPr/>
      </p:nvGrpSpPr>
      <p:grpSpPr>
        <a:xfrm>
          <a:off x="0" y="0"/>
          <a:ext cx="0" cy="0"/>
          <a:chOff x="0" y="0"/>
          <a:chExt cx="0" cy="0"/>
        </a:xfrm>
      </p:grpSpPr>
      <p:sp>
        <p:nvSpPr>
          <p:cNvPr id="158" name="Google Shape;158;p12"/>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123343"/>
                </a:solidFill>
                <a:latin typeface="Arial"/>
                <a:ea typeface="Arial"/>
                <a:cs typeface="Arial"/>
                <a:sym typeface="Arial"/>
              </a:rPr>
              <a:t>Il primo tavolo tra associazioni parte dai bisogni</a:t>
            </a:r>
            <a:endParaRPr/>
          </a:p>
        </p:txBody>
      </p:sp>
      <p:graphicFrame>
        <p:nvGraphicFramePr>
          <p:cNvPr id="159" name="Google Shape;159;p12"/>
          <p:cNvGraphicFramePr/>
          <p:nvPr/>
        </p:nvGraphicFramePr>
        <p:xfrm>
          <a:off x="685800" y="1685925"/>
          <a:ext cx="3000000" cy="3000000"/>
        </p:xfrm>
        <a:graphic>
          <a:graphicData uri="http://schemas.openxmlformats.org/drawingml/2006/table">
            <a:tbl>
              <a:tblPr>
                <a:noFill/>
                <a:tableStyleId>{4742E359-371E-4861-9C1C-8CB5F9989A98}</a:tableStyleId>
              </a:tblPr>
              <a:tblGrid>
                <a:gridCol w="3143250"/>
                <a:gridCol w="3810000"/>
                <a:gridCol w="3867150"/>
              </a:tblGrid>
              <a:tr h="485775">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Domanda a ciascun ente</a:t>
                      </a:r>
                      <a:endParaRPr/>
                    </a:p>
                  </a:txBody>
                  <a:tcPr marT="45725" marB="45725" marR="91450" marL="91450" anchor="ctr">
                    <a:lnL cap="flat" cmpd="sng" w="9525">
                      <a:solidFill>
                        <a:srgbClr val="D4DDDF"/>
                      </a:solidFill>
                      <a:prstDash val="solid"/>
                      <a:round/>
                      <a:headEnd len="sm" w="sm" type="none"/>
                      <a:tailEnd len="sm" w="sm" type="none"/>
                    </a:lnL>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Dato da raccogliere</a:t>
                      </a:r>
                      <a:endParaRPr/>
                    </a:p>
                  </a:txBody>
                  <a:tcPr marT="45725" marB="45725" marR="91450" marL="91450" anchor="ctr">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Uso del dato</a:t>
                      </a:r>
                      <a:endParaRPr/>
                    </a:p>
                  </a:txBody>
                  <a:tcPr marT="45725" marB="45725" marR="91450" marL="91450" anchor="ctr">
                    <a:lnR cap="flat" cmpd="sng" w="9525">
                      <a:solidFill>
                        <a:srgbClr val="D4DDDF"/>
                      </a:solidFill>
                      <a:prstDash val="solid"/>
                      <a:round/>
                      <a:headEnd len="sm" w="sm" type="none"/>
                      <a:tailEnd len="sm" w="sm" type="none"/>
                    </a:lnR>
                    <a:lnT cap="flat" cmpd="sng" w="9525">
                      <a:solidFill>
                        <a:srgbClr val="D4DDDF"/>
                      </a:solidFill>
                      <a:prstDash val="solid"/>
                      <a:round/>
                      <a:headEnd len="sm" w="sm" type="none"/>
                      <a:tailEnd len="sm" w="sm" type="none"/>
                    </a:lnT>
                    <a:solidFill>
                      <a:srgbClr val="123343"/>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Che cosa ci blocca ogni mese?</a:t>
                      </a:r>
                      <a:endParaRPr/>
                    </a:p>
                  </a:txBody>
                  <a:tcPr marT="45725" marB="45725" marR="91450" marL="91450" anchor="ctr">
                    <a:lnL cap="flat" cmpd="sng" w="9525">
                      <a:solidFill>
                        <a:srgbClr val="D4DDDF"/>
                      </a:solidFill>
                      <a:prstDash val="solid"/>
                      <a:round/>
                      <a:headEnd len="sm" w="sm" type="none"/>
                      <a:tailEnd len="sm" w="sm" type="none"/>
                    </a:lnL>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Tre criticità ricorrenti</a:t>
                      </a:r>
                      <a:endParaRPr/>
                    </a:p>
                  </a:txBody>
                  <a:tcPr marT="45725" marB="45725" marR="91450" marL="91450" anchor="ctr">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Priorità del primo servizio</a:t>
                      </a:r>
                      <a:endParaRPr/>
                    </a:p>
                  </a:txBody>
                  <a:tcPr marT="45725" marB="45725" marR="91450" marL="91450" anchor="ctr">
                    <a:lnR cap="flat" cmpd="sng" w="9525">
                      <a:solidFill>
                        <a:srgbClr val="D4DDDF"/>
                      </a:solidFill>
                      <a:prstDash val="solid"/>
                      <a:round/>
                      <a:headEnd len="sm" w="sm" type="none"/>
                      <a:tailEnd len="sm" w="sm" type="none"/>
                    </a:lnR>
                    <a:solidFill>
                      <a:srgbClr val="FFFFFF"/>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Che cosa possiamo offrire?</a:t>
                      </a:r>
                      <a:endParaRPr/>
                    </a:p>
                  </a:txBody>
                  <a:tcPr marT="45725" marB="45725" marR="91450" marL="91450" anchor="ctr">
                    <a:lnL cap="flat" cmpd="sng" w="9525">
                      <a:solidFill>
                        <a:srgbClr val="D4DDDF"/>
                      </a:solidFill>
                      <a:prstDash val="solid"/>
                      <a:round/>
                      <a:headEnd len="sm" w="sm" type="none"/>
                      <a:tailEnd len="sm" w="sm" type="none"/>
                    </a:lnL>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Competenze, spazi, ore disponibili</a:t>
                      </a:r>
                      <a:endParaRPr/>
                    </a:p>
                  </a:txBody>
                  <a:tcPr marT="45725" marB="45725" marR="91450" marL="91450" anchor="ctr">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Risorse già presenti</a:t>
                      </a:r>
                      <a:endParaRPr/>
                    </a:p>
                  </a:txBody>
                  <a:tcPr marT="45725" marB="45725" marR="91450" marL="91450" anchor="ctr">
                    <a:lnR cap="flat" cmpd="sng" w="9525">
                      <a:solidFill>
                        <a:srgbClr val="D4DDDF"/>
                      </a:solidFill>
                      <a:prstDash val="solid"/>
                      <a:round/>
                      <a:headEnd len="sm" w="sm" type="none"/>
                      <a:tailEnd len="sm" w="sm" type="none"/>
                    </a:lnR>
                    <a:solidFill>
                      <a:srgbClr val="F0F4F2"/>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Quanto possiamo sostenere?</a:t>
                      </a:r>
                      <a:endParaRPr/>
                    </a:p>
                  </a:txBody>
                  <a:tcPr marT="45725" marB="45725" marR="91450" marL="91450" anchor="ctr">
                    <a:lnL cap="flat" cmpd="sng" w="9525">
                      <a:solidFill>
                        <a:srgbClr val="D4DDDF"/>
                      </a:solidFill>
                      <a:prstDash val="solid"/>
                      <a:round/>
                      <a:headEnd len="sm" w="sm" type="none"/>
                      <a:tailEnd len="sm" w="sm" type="none"/>
                    </a:lnL>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Budget certo e tempo disponibile</a:t>
                      </a:r>
                      <a:endParaRPr/>
                    </a:p>
                  </a:txBody>
                  <a:tcPr marT="45725" marB="45725" marR="91450" marL="91450" anchor="ctr">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Dimensione del progetto pilota</a:t>
                      </a:r>
                      <a:endParaRPr/>
                    </a:p>
                  </a:txBody>
                  <a:tcPr marT="45725" marB="45725" marR="91450" marL="91450" anchor="ctr">
                    <a:lnR cap="flat" cmpd="sng" w="9525">
                      <a:solidFill>
                        <a:srgbClr val="D4DDDF"/>
                      </a:solidFill>
                      <a:prstDash val="solid"/>
                      <a:round/>
                      <a:headEnd len="sm" w="sm" type="none"/>
                      <a:tailEnd len="sm" w="sm" type="none"/>
                    </a:lnR>
                    <a:solidFill>
                      <a:srgbClr val="FFFFFF"/>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Chi seguirà il lavoro?</a:t>
                      </a:r>
                      <a:endParaRPr/>
                    </a:p>
                  </a:txBody>
                  <a:tcPr marT="45725" marB="45725" marR="91450" marL="91450" anchor="ctr">
                    <a:lnL cap="flat" cmpd="sng" w="9525">
                      <a:solidFill>
                        <a:srgbClr val="D4DDDF"/>
                      </a:solidFill>
                      <a:prstDash val="solid"/>
                      <a:round/>
                      <a:headEnd len="sm" w="sm" type="none"/>
                      <a:tailEnd len="sm" w="sm" type="none"/>
                    </a:lnL>
                    <a:lnB cap="flat" cmpd="sng" w="9525">
                      <a:solidFill>
                        <a:srgbClr val="D4DDDF"/>
                      </a:solidFill>
                      <a:prstDash val="solid"/>
                      <a:round/>
                      <a:headEnd len="sm" w="sm" type="none"/>
                      <a:tailEnd len="sm" w="sm" type="none"/>
                    </a:lnB>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Referente e sostituto</a:t>
                      </a:r>
                      <a:endParaRPr/>
                    </a:p>
                  </a:txBody>
                  <a:tcPr marT="45725" marB="45725" marR="91450" marL="91450" anchor="ctr">
                    <a:lnB cap="flat" cmpd="sng" w="9525">
                      <a:solidFill>
                        <a:srgbClr val="D4DDDF"/>
                      </a:solidFill>
                      <a:prstDash val="solid"/>
                      <a:round/>
                      <a:headEnd len="sm" w="sm" type="none"/>
                      <a:tailEnd len="sm" w="sm" type="none"/>
                    </a:lnB>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Continuità della collaborazione</a:t>
                      </a:r>
                      <a:endParaRPr/>
                    </a:p>
                  </a:txBody>
                  <a:tcPr marT="45725" marB="45725" marR="91450" marL="91450" anchor="ctr">
                    <a:lnR cap="flat" cmpd="sng" w="9525">
                      <a:solidFill>
                        <a:srgbClr val="D4DDDF"/>
                      </a:solidFill>
                      <a:prstDash val="solid"/>
                      <a:round/>
                      <a:headEnd len="sm" w="sm" type="none"/>
                      <a:tailEnd len="sm" w="sm" type="none"/>
                    </a:lnR>
                    <a:lnB cap="flat" cmpd="sng" w="9525">
                      <a:solidFill>
                        <a:srgbClr val="D4DDDF"/>
                      </a:solidFill>
                      <a:prstDash val="solid"/>
                      <a:round/>
                      <a:headEnd len="sm" w="sm" type="none"/>
                      <a:tailEnd len="sm" w="sm" type="none"/>
                    </a:lnB>
                    <a:solidFill>
                      <a:srgbClr val="F0F4F2"/>
                    </a:solidFill>
                  </a:tcPr>
                </a:tc>
              </a:tr>
            </a:tbl>
          </a:graphicData>
        </a:graphic>
      </p:graphicFrame>
      <p:sp>
        <p:nvSpPr>
          <p:cNvPr id="160" name="Google Shape;160;p12"/>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087E86"/>
                </a:solidFill>
                <a:latin typeface="Arial"/>
                <a:ea typeface="Arial"/>
                <a:cs typeface="Arial"/>
                <a:sym typeface="Arial"/>
              </a:rPr>
              <a:t>Una scheda per ente, un incontro, una priorità comune.</a:t>
            </a:r>
            <a:endParaRPr/>
          </a:p>
        </p:txBody>
      </p:sp>
      <p:sp>
        <p:nvSpPr>
          <p:cNvPr id="161" name="Google Shape;161;p12"/>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12</a:t>
            </a:r>
            <a:endParaRPr/>
          </a:p>
        </p:txBody>
      </p:sp>
      <p:pic>
        <p:nvPicPr>
          <p:cNvPr id="162" name="Google Shape;162;p12"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167" name="Shape 167"/>
        <p:cNvGrpSpPr/>
        <p:nvPr/>
      </p:nvGrpSpPr>
      <p:grpSpPr>
        <a:xfrm>
          <a:off x="0" y="0"/>
          <a:ext cx="0" cy="0"/>
          <a:chOff x="0" y="0"/>
          <a:chExt cx="0" cy="0"/>
        </a:xfrm>
      </p:grpSpPr>
      <p:sp>
        <p:nvSpPr>
          <p:cNvPr id="168" name="Google Shape;168;p13"/>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123343"/>
                </a:solidFill>
                <a:latin typeface="Arial"/>
                <a:ea typeface="Arial"/>
                <a:cs typeface="Arial"/>
                <a:sym typeface="Arial"/>
              </a:rPr>
              <a:t>Un servizio comune ha un costo da rendere visibile</a:t>
            </a:r>
            <a:endParaRPr/>
          </a:p>
        </p:txBody>
      </p:sp>
      <p:graphicFrame>
        <p:nvGraphicFramePr>
          <p:cNvPr id="169" name="Google Shape;169;p13"/>
          <p:cNvGraphicFramePr/>
          <p:nvPr/>
        </p:nvGraphicFramePr>
        <p:xfrm>
          <a:off x="685800" y="1685925"/>
          <a:ext cx="3000000" cy="3000000"/>
        </p:xfrm>
        <a:graphic>
          <a:graphicData uri="http://schemas.openxmlformats.org/drawingml/2006/table">
            <a:tbl>
              <a:tblPr>
                <a:noFill/>
                <a:tableStyleId>{4742E359-371E-4861-9C1C-8CB5F9989A98}</a:tableStyleId>
              </a:tblPr>
              <a:tblGrid>
                <a:gridCol w="3143250"/>
                <a:gridCol w="3810000"/>
                <a:gridCol w="3867150"/>
              </a:tblGrid>
              <a:tr h="485775">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Ipotesi di servizio mensile</a:t>
                      </a:r>
                      <a:endParaRPr/>
                    </a:p>
                  </a:txBody>
                  <a:tcPr marT="45725" marB="45725" marR="91450" marL="91450" anchor="ctr">
                    <a:lnL cap="flat" cmpd="sng" w="9525">
                      <a:solidFill>
                        <a:srgbClr val="D4DDDF"/>
                      </a:solidFill>
                      <a:prstDash val="solid"/>
                      <a:round/>
                      <a:headEnd len="sm" w="sm" type="none"/>
                      <a:tailEnd len="sm" w="sm" type="none"/>
                    </a:lnL>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Costo complessivo</a:t>
                      </a:r>
                      <a:endParaRPr/>
                    </a:p>
                  </a:txBody>
                  <a:tcPr marT="45725" marB="45725" marR="91450" marL="91450" anchor="ctr">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Ambito da concordare</a:t>
                      </a:r>
                      <a:endParaRPr/>
                    </a:p>
                  </a:txBody>
                  <a:tcPr marT="45725" marB="45725" marR="91450" marL="91450" anchor="ctr">
                    <a:lnR cap="flat" cmpd="sng" w="9525">
                      <a:solidFill>
                        <a:srgbClr val="D4DDDF"/>
                      </a:solidFill>
                      <a:prstDash val="solid"/>
                      <a:round/>
                      <a:headEnd len="sm" w="sm" type="none"/>
                      <a:tailEnd len="sm" w="sm" type="none"/>
                    </a:lnR>
                    <a:lnT cap="flat" cmpd="sng" w="9525">
                      <a:solidFill>
                        <a:srgbClr val="D4DDDF"/>
                      </a:solidFill>
                      <a:prstDash val="solid"/>
                      <a:round/>
                      <a:headEnd len="sm" w="sm" type="none"/>
                      <a:tailEnd len="sm" w="sm" type="none"/>
                    </a:lnT>
                    <a:solidFill>
                      <a:srgbClr val="123343"/>
                    </a:solidFill>
                  </a:tcPr>
                </a:tc>
              </a:tr>
              <a:tr h="6743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Sportello con professionisti</a:t>
                      </a:r>
                      <a:endParaRPr/>
                    </a:p>
                  </a:txBody>
                  <a:tcPr marT="45725" marB="45725" marR="91450" marL="91450" anchor="ctr">
                    <a:lnL cap="flat" cmpd="sng" w="9525">
                      <a:solidFill>
                        <a:srgbClr val="D4DDDF"/>
                      </a:solidFill>
                      <a:prstDash val="solid"/>
                      <a:round/>
                      <a:headEnd len="sm" w="sm" type="none"/>
                      <a:tailEnd len="sm" w="sm" type="none"/>
                    </a:lnL>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€ 350</a:t>
                      </a:r>
                      <a:endParaRPr/>
                    </a:p>
                  </a:txBody>
                  <a:tcPr marT="45725" marB="45725" marR="91450" marL="91450" anchor="ctr">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Orientamento su casi e procedure</a:t>
                      </a:r>
                      <a:endParaRPr/>
                    </a:p>
                  </a:txBody>
                  <a:tcPr marT="45725" marB="45725" marR="91450" marL="91450" anchor="ctr">
                    <a:lnR cap="flat" cmpd="sng" w="9525">
                      <a:solidFill>
                        <a:srgbClr val="D4DDDF"/>
                      </a:solidFill>
                      <a:prstDash val="solid"/>
                      <a:round/>
                      <a:headEnd len="sm" w="sm" type="none"/>
                      <a:tailEnd len="sm" w="sm" type="none"/>
                    </a:lnR>
                    <a:solidFill>
                      <a:srgbClr val="FFFFFF"/>
                    </a:solidFill>
                  </a:tcPr>
                </a:tc>
              </a:tr>
              <a:tr h="6743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Coordinamento operativo</a:t>
                      </a:r>
                      <a:endParaRPr/>
                    </a:p>
                  </a:txBody>
                  <a:tcPr marT="45725" marB="45725" marR="91450" marL="91450" anchor="ctr">
                    <a:lnL cap="flat" cmpd="sng" w="9525">
                      <a:solidFill>
                        <a:srgbClr val="D4DDDF"/>
                      </a:solidFill>
                      <a:prstDash val="solid"/>
                      <a:round/>
                      <a:headEnd len="sm" w="sm" type="none"/>
                      <a:tailEnd len="sm" w="sm" type="none"/>
                    </a:lnL>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€ 250</a:t>
                      </a:r>
                      <a:endParaRPr/>
                    </a:p>
                  </a:txBody>
                  <a:tcPr marT="45725" marB="45725" marR="91450" marL="91450" anchor="ctr">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Raccolta pratiche e monitoraggio</a:t>
                      </a:r>
                      <a:endParaRPr/>
                    </a:p>
                  </a:txBody>
                  <a:tcPr marT="45725" marB="45725" marR="91450" marL="91450" anchor="ctr">
                    <a:lnR cap="flat" cmpd="sng" w="9525">
                      <a:solidFill>
                        <a:srgbClr val="D4DDDF"/>
                      </a:solidFill>
                      <a:prstDash val="solid"/>
                      <a:round/>
                      <a:headEnd len="sm" w="sm" type="none"/>
                      <a:tailEnd len="sm" w="sm" type="none"/>
                    </a:lnR>
                    <a:solidFill>
                      <a:srgbClr val="F0F4F2"/>
                    </a:solidFill>
                  </a:tcPr>
                </a:tc>
              </a:tr>
              <a:tr h="6743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Strumenti condivisi</a:t>
                      </a:r>
                      <a:endParaRPr/>
                    </a:p>
                  </a:txBody>
                  <a:tcPr marT="45725" marB="45725" marR="91450" marL="91450" anchor="ctr">
                    <a:lnL cap="flat" cmpd="sng" w="9525">
                      <a:solidFill>
                        <a:srgbClr val="D4DDDF"/>
                      </a:solidFill>
                      <a:prstDash val="solid"/>
                      <a:round/>
                      <a:headEnd len="sm" w="sm" type="none"/>
                      <a:tailEnd len="sm" w="sm" type="none"/>
                    </a:lnL>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€ 100</a:t>
                      </a:r>
                      <a:endParaRPr/>
                    </a:p>
                  </a:txBody>
                  <a:tcPr marT="45725" marB="45725" marR="91450" marL="91450" anchor="ctr">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Accessi e archivio del servizio</a:t>
                      </a:r>
                      <a:endParaRPr/>
                    </a:p>
                  </a:txBody>
                  <a:tcPr marT="45725" marB="45725" marR="91450" marL="91450" anchor="ctr">
                    <a:lnR cap="flat" cmpd="sng" w="9525">
                      <a:solidFill>
                        <a:srgbClr val="D4DDDF"/>
                      </a:solidFill>
                      <a:prstDash val="solid"/>
                      <a:round/>
                      <a:headEnd len="sm" w="sm" type="none"/>
                      <a:tailEnd len="sm" w="sm" type="none"/>
                    </a:lnR>
                    <a:solidFill>
                      <a:srgbClr val="FFFFFF"/>
                    </a:solidFill>
                  </a:tcPr>
                </a:tc>
              </a:tr>
              <a:tr h="6743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Formazione breve</a:t>
                      </a:r>
                      <a:endParaRPr/>
                    </a:p>
                  </a:txBody>
                  <a:tcPr marT="45725" marB="45725" marR="91450" marL="91450" anchor="ctr">
                    <a:lnL cap="flat" cmpd="sng" w="9525">
                      <a:solidFill>
                        <a:srgbClr val="D4DDDF"/>
                      </a:solidFill>
                      <a:prstDash val="solid"/>
                      <a:round/>
                      <a:headEnd len="sm" w="sm" type="none"/>
                      <a:tailEnd len="sm" w="sm" type="none"/>
                    </a:lnL>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€ 100</a:t>
                      </a:r>
                      <a:endParaRPr/>
                    </a:p>
                  </a:txBody>
                  <a:tcPr marT="45725" marB="45725" marR="91450" marL="91450" anchor="ctr">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Esempi e affiancamento</a:t>
                      </a:r>
                      <a:endParaRPr/>
                    </a:p>
                  </a:txBody>
                  <a:tcPr marT="45725" marB="45725" marR="91450" marL="91450" anchor="ctr">
                    <a:lnR cap="flat" cmpd="sng" w="9525">
                      <a:solidFill>
                        <a:srgbClr val="D4DDDF"/>
                      </a:solidFill>
                      <a:prstDash val="solid"/>
                      <a:round/>
                      <a:headEnd len="sm" w="sm" type="none"/>
                      <a:tailEnd len="sm" w="sm" type="none"/>
                    </a:lnR>
                    <a:solidFill>
                      <a:srgbClr val="F0F4F2"/>
                    </a:solidFill>
                  </a:tcPr>
                </a:tc>
              </a:tr>
              <a:tr h="6743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Totale per 5 ASD</a:t>
                      </a:r>
                      <a:endParaRPr/>
                    </a:p>
                  </a:txBody>
                  <a:tcPr marT="45725" marB="45725" marR="91450" marL="91450" anchor="ctr">
                    <a:lnL cap="flat" cmpd="sng" w="9525">
                      <a:solidFill>
                        <a:srgbClr val="D4DDDF"/>
                      </a:solidFill>
                      <a:prstDash val="solid"/>
                      <a:round/>
                      <a:headEnd len="sm" w="sm" type="none"/>
                      <a:tailEnd len="sm" w="sm" type="none"/>
                    </a:lnL>
                    <a:lnB cap="flat" cmpd="sng" w="9525">
                      <a:solidFill>
                        <a:srgbClr val="D4DDDF"/>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€ 800</a:t>
                      </a:r>
                      <a:endParaRPr/>
                    </a:p>
                  </a:txBody>
                  <a:tcPr marT="45725" marB="45725" marR="91450" marL="91450" anchor="ctr">
                    <a:lnB cap="flat" cmpd="sng" w="9525">
                      <a:solidFill>
                        <a:srgbClr val="D4DDDF"/>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€ 160 per ASD al mese</a:t>
                      </a:r>
                      <a:endParaRPr/>
                    </a:p>
                  </a:txBody>
                  <a:tcPr marT="45725" marB="45725" marR="91450" marL="91450" anchor="ctr">
                    <a:lnR cap="flat" cmpd="sng" w="9525">
                      <a:solidFill>
                        <a:srgbClr val="D4DDDF"/>
                      </a:solidFill>
                      <a:prstDash val="solid"/>
                      <a:round/>
                      <a:headEnd len="sm" w="sm" type="none"/>
                      <a:tailEnd len="sm" w="sm" type="none"/>
                    </a:lnR>
                    <a:lnB cap="flat" cmpd="sng" w="9525">
                      <a:solidFill>
                        <a:srgbClr val="D4DDDF"/>
                      </a:solidFill>
                      <a:prstDash val="solid"/>
                      <a:round/>
                      <a:headEnd len="sm" w="sm" type="none"/>
                      <a:tailEnd len="sm" w="sm" type="none"/>
                    </a:lnB>
                    <a:solidFill>
                      <a:srgbClr val="FFFFFF"/>
                    </a:solidFill>
                  </a:tcPr>
                </a:tc>
              </a:tr>
            </a:tbl>
          </a:graphicData>
        </a:graphic>
      </p:graphicFrame>
      <p:sp>
        <p:nvSpPr>
          <p:cNvPr id="170" name="Google Shape;170;p13"/>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087E86"/>
                </a:solidFill>
                <a:latin typeface="Arial"/>
                <a:ea typeface="Arial"/>
                <a:cs typeface="Arial"/>
                <a:sym typeface="Arial"/>
              </a:rPr>
              <a:t>Esempio di budget, non preventivo di mercato. Prestazioni, imposte e riparto vanno definiti.</a:t>
            </a:r>
            <a:endParaRPr/>
          </a:p>
        </p:txBody>
      </p:sp>
      <p:sp>
        <p:nvSpPr>
          <p:cNvPr id="171" name="Google Shape;171;p13"/>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13</a:t>
            </a:r>
            <a:endParaRPr/>
          </a:p>
        </p:txBody>
      </p:sp>
      <p:pic>
        <p:nvPicPr>
          <p:cNvPr id="172" name="Google Shape;172;p13"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177" name="Shape 177"/>
        <p:cNvGrpSpPr/>
        <p:nvPr/>
      </p:nvGrpSpPr>
      <p:grpSpPr>
        <a:xfrm>
          <a:off x="0" y="0"/>
          <a:ext cx="0" cy="0"/>
          <a:chOff x="0" y="0"/>
          <a:chExt cx="0" cy="0"/>
        </a:xfrm>
      </p:grpSpPr>
      <p:sp>
        <p:nvSpPr>
          <p:cNvPr id="178" name="Google Shape;178;p14"/>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123343"/>
                </a:solidFill>
                <a:latin typeface="Arial"/>
                <a:ea typeface="Arial"/>
                <a:cs typeface="Arial"/>
                <a:sym typeface="Arial"/>
              </a:rPr>
              <a:t>L’accordo evita che il lavoro ricada sempre sugli stessi</a:t>
            </a:r>
            <a:endParaRPr/>
          </a:p>
        </p:txBody>
      </p:sp>
      <p:sp>
        <p:nvSpPr>
          <p:cNvPr id="179" name="Google Shape;179;p14"/>
          <p:cNvSpPr/>
          <p:nvPr/>
        </p:nvSpPr>
        <p:spPr>
          <a:xfrm>
            <a:off x="685800" y="1685925"/>
            <a:ext cx="2619375"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725">
                <a:solidFill>
                  <a:srgbClr val="087E86"/>
                </a:solidFill>
                <a:latin typeface="Arial"/>
                <a:ea typeface="Arial"/>
                <a:cs typeface="Arial"/>
                <a:sym typeface="Arial"/>
              </a:rPr>
              <a:t>PRESTAZIONI</a:t>
            </a:r>
            <a:endParaRPr/>
          </a:p>
        </p:txBody>
      </p:sp>
      <p:sp>
        <p:nvSpPr>
          <p:cNvPr id="180" name="Google Shape;180;p14"/>
          <p:cNvSpPr/>
          <p:nvPr/>
        </p:nvSpPr>
        <p:spPr>
          <a:xfrm>
            <a:off x="3524250" y="1685925"/>
            <a:ext cx="7981950" cy="9048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123343"/>
                </a:solidFill>
                <a:latin typeface="Arial"/>
                <a:ea typeface="Arial"/>
                <a:cs typeface="Arial"/>
                <a:sym typeface="Arial"/>
              </a:rPr>
              <a:t>Che cosa comprende il servizio e quali attività richiedono un incarico distinto.</a:t>
            </a:r>
            <a:endParaRPr/>
          </a:p>
        </p:txBody>
      </p:sp>
      <p:sp>
        <p:nvSpPr>
          <p:cNvPr id="181" name="Google Shape;181;p14"/>
          <p:cNvSpPr/>
          <p:nvPr/>
        </p:nvSpPr>
        <p:spPr>
          <a:xfrm>
            <a:off x="685800" y="2628900"/>
            <a:ext cx="2619375"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725">
                <a:solidFill>
                  <a:srgbClr val="087E86"/>
                </a:solidFill>
                <a:latin typeface="Arial"/>
                <a:ea typeface="Arial"/>
                <a:cs typeface="Arial"/>
                <a:sym typeface="Arial"/>
              </a:rPr>
              <a:t>IMPEGNI</a:t>
            </a:r>
            <a:endParaRPr/>
          </a:p>
        </p:txBody>
      </p:sp>
      <p:sp>
        <p:nvSpPr>
          <p:cNvPr id="182" name="Google Shape;182;p14"/>
          <p:cNvSpPr/>
          <p:nvPr/>
        </p:nvSpPr>
        <p:spPr>
          <a:xfrm>
            <a:off x="3524250" y="2628900"/>
            <a:ext cx="7981950" cy="9048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123343"/>
                </a:solidFill>
                <a:latin typeface="Arial"/>
                <a:ea typeface="Arial"/>
                <a:cs typeface="Arial"/>
                <a:sym typeface="Arial"/>
              </a:rPr>
              <a:t>Referente, tempi di risposta, documenti e costo per ogni ente.</a:t>
            </a:r>
            <a:endParaRPr/>
          </a:p>
        </p:txBody>
      </p:sp>
      <p:sp>
        <p:nvSpPr>
          <p:cNvPr id="183" name="Google Shape;183;p14"/>
          <p:cNvSpPr/>
          <p:nvPr/>
        </p:nvSpPr>
        <p:spPr>
          <a:xfrm>
            <a:off x="685800" y="3571875"/>
            <a:ext cx="2619375"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725">
                <a:solidFill>
                  <a:srgbClr val="087E86"/>
                </a:solidFill>
                <a:latin typeface="Arial"/>
                <a:ea typeface="Arial"/>
                <a:cs typeface="Arial"/>
                <a:sym typeface="Arial"/>
              </a:rPr>
              <a:t>DECISIONI</a:t>
            </a:r>
            <a:endParaRPr/>
          </a:p>
        </p:txBody>
      </p:sp>
      <p:sp>
        <p:nvSpPr>
          <p:cNvPr id="184" name="Google Shape;184;p14"/>
          <p:cNvSpPr/>
          <p:nvPr/>
        </p:nvSpPr>
        <p:spPr>
          <a:xfrm>
            <a:off x="3524250" y="3571875"/>
            <a:ext cx="7981950" cy="9048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123343"/>
                </a:solidFill>
                <a:latin typeface="Arial"/>
                <a:ea typeface="Arial"/>
                <a:cs typeface="Arial"/>
                <a:sym typeface="Arial"/>
              </a:rPr>
              <a:t>Chi coordina, chi autorizza e come si risolvono le divergenze.</a:t>
            </a:r>
            <a:endParaRPr/>
          </a:p>
        </p:txBody>
      </p:sp>
      <p:sp>
        <p:nvSpPr>
          <p:cNvPr id="185" name="Google Shape;185;p14"/>
          <p:cNvSpPr/>
          <p:nvPr/>
        </p:nvSpPr>
        <p:spPr>
          <a:xfrm>
            <a:off x="685800" y="4514850"/>
            <a:ext cx="2619375"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725">
                <a:solidFill>
                  <a:srgbClr val="087E86"/>
                </a:solidFill>
                <a:latin typeface="Arial"/>
                <a:ea typeface="Arial"/>
                <a:cs typeface="Arial"/>
                <a:sym typeface="Arial"/>
              </a:rPr>
              <a:t>CONTINUITÀ</a:t>
            </a:r>
            <a:endParaRPr/>
          </a:p>
        </p:txBody>
      </p:sp>
      <p:sp>
        <p:nvSpPr>
          <p:cNvPr id="186" name="Google Shape;186;p14"/>
          <p:cNvSpPr/>
          <p:nvPr/>
        </p:nvSpPr>
        <p:spPr>
          <a:xfrm>
            <a:off x="3524250" y="4514850"/>
            <a:ext cx="7981950" cy="9048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123343"/>
                </a:solidFill>
                <a:latin typeface="Arial"/>
                <a:ea typeface="Arial"/>
                <a:cs typeface="Arial"/>
                <a:sym typeface="Arial"/>
              </a:rPr>
              <a:t>Verifica periodica, sostituzioni, uscita e gestione di dati e documenti.</a:t>
            </a:r>
            <a:endParaRPr/>
          </a:p>
        </p:txBody>
      </p:sp>
      <p:sp>
        <p:nvSpPr>
          <p:cNvPr id="187" name="Google Shape;187;p14"/>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087E86"/>
                </a:solidFill>
                <a:latin typeface="Arial"/>
                <a:ea typeface="Arial"/>
                <a:cs typeface="Arial"/>
                <a:sym typeface="Arial"/>
              </a:rPr>
              <a:t>Poche regole applicabili, con una verifica professionale della forma scelta.</a:t>
            </a:r>
            <a:endParaRPr/>
          </a:p>
        </p:txBody>
      </p:sp>
      <p:sp>
        <p:nvSpPr>
          <p:cNvPr id="188" name="Google Shape;188;p14"/>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14</a:t>
            </a:r>
            <a:endParaRPr/>
          </a:p>
        </p:txBody>
      </p:sp>
      <p:pic>
        <p:nvPicPr>
          <p:cNvPr id="189" name="Google Shape;189;p14"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194" name="Shape 194"/>
        <p:cNvGrpSpPr/>
        <p:nvPr/>
      </p:nvGrpSpPr>
      <p:grpSpPr>
        <a:xfrm>
          <a:off x="0" y="0"/>
          <a:ext cx="0" cy="0"/>
          <a:chOff x="0" y="0"/>
          <a:chExt cx="0" cy="0"/>
        </a:xfrm>
      </p:grpSpPr>
      <p:sp>
        <p:nvSpPr>
          <p:cNvPr id="195" name="Google Shape;195;p15"/>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123343"/>
                </a:solidFill>
                <a:latin typeface="Arial"/>
                <a:ea typeface="Arial"/>
                <a:cs typeface="Arial"/>
                <a:sym typeface="Arial"/>
              </a:rPr>
              <a:t>Il professionista aiuta il gruppo ad applicare le regole</a:t>
            </a:r>
            <a:endParaRPr/>
          </a:p>
        </p:txBody>
      </p:sp>
      <p:graphicFrame>
        <p:nvGraphicFramePr>
          <p:cNvPr id="196" name="Google Shape;196;p15"/>
          <p:cNvGraphicFramePr/>
          <p:nvPr/>
        </p:nvGraphicFramePr>
        <p:xfrm>
          <a:off x="685800" y="1685925"/>
          <a:ext cx="3000000" cy="3000000"/>
        </p:xfrm>
        <a:graphic>
          <a:graphicData uri="http://schemas.openxmlformats.org/drawingml/2006/table">
            <a:tbl>
              <a:tblPr>
                <a:noFill/>
                <a:tableStyleId>{4742E359-371E-4861-9C1C-8CB5F9989A98}</a:tableStyleId>
              </a:tblPr>
              <a:tblGrid>
                <a:gridCol w="3143250"/>
                <a:gridCol w="3810000"/>
                <a:gridCol w="3867150"/>
              </a:tblGrid>
              <a:tr h="485775">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Passaggio</a:t>
                      </a:r>
                      <a:endParaRPr/>
                    </a:p>
                  </a:txBody>
                  <a:tcPr marT="45725" marB="45725" marR="91450" marL="91450" anchor="ctr">
                    <a:lnL cap="flat" cmpd="sng" w="9525">
                      <a:solidFill>
                        <a:srgbClr val="D4DDDF"/>
                      </a:solidFill>
                      <a:prstDash val="solid"/>
                      <a:round/>
                      <a:headEnd len="sm" w="sm" type="none"/>
                      <a:tailEnd len="sm" w="sm" type="none"/>
                    </a:lnL>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Risultato utile</a:t>
                      </a:r>
                      <a:endParaRPr/>
                    </a:p>
                  </a:txBody>
                  <a:tcPr marT="45725" marB="45725" marR="91450" marL="91450" anchor="ctr">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Chi lo realizza</a:t>
                      </a:r>
                      <a:endParaRPr/>
                    </a:p>
                  </a:txBody>
                  <a:tcPr marT="45725" marB="45725" marR="91450" marL="91450" anchor="ctr">
                    <a:lnR cap="flat" cmpd="sng" w="9525">
                      <a:solidFill>
                        <a:srgbClr val="D4DDDF"/>
                      </a:solidFill>
                      <a:prstDash val="solid"/>
                      <a:round/>
                      <a:headEnd len="sm" w="sm" type="none"/>
                      <a:tailEnd len="sm" w="sm" type="none"/>
                    </a:lnR>
                    <a:lnT cap="flat" cmpd="sng" w="9525">
                      <a:solidFill>
                        <a:srgbClr val="D4DDDF"/>
                      </a:solidFill>
                      <a:prstDash val="solid"/>
                      <a:round/>
                      <a:headEnd len="sm" w="sm" type="none"/>
                      <a:tailEnd len="sm" w="sm" type="none"/>
                    </a:lnT>
                    <a:solidFill>
                      <a:srgbClr val="123343"/>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Esame del caso</a:t>
                      </a:r>
                      <a:endParaRPr/>
                    </a:p>
                  </a:txBody>
                  <a:tcPr marT="45725" marB="45725" marR="91450" marL="91450" anchor="ctr">
                    <a:lnL cap="flat" cmpd="sng" w="9525">
                      <a:solidFill>
                        <a:srgbClr val="D4DDDF"/>
                      </a:solidFill>
                      <a:prstDash val="solid"/>
                      <a:round/>
                      <a:headEnd len="sm" w="sm" type="none"/>
                      <a:tailEnd len="sm" w="sm" type="none"/>
                    </a:lnL>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Risposta con presupposti chiari</a:t>
                      </a:r>
                      <a:endParaRPr/>
                    </a:p>
                  </a:txBody>
                  <a:tcPr marT="45725" marB="45725" marR="91450" marL="91450" anchor="ctr">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Professionista competente</a:t>
                      </a:r>
                      <a:endParaRPr/>
                    </a:p>
                  </a:txBody>
                  <a:tcPr marT="45725" marB="45725" marR="91450" marL="91450" anchor="ctr">
                    <a:lnR cap="flat" cmpd="sng" w="9525">
                      <a:solidFill>
                        <a:srgbClr val="D4DDDF"/>
                      </a:solidFill>
                      <a:prstDash val="solid"/>
                      <a:round/>
                      <a:headEnd len="sm" w="sm" type="none"/>
                      <a:tailEnd len="sm" w="sm" type="none"/>
                    </a:lnR>
                    <a:solidFill>
                      <a:srgbClr val="FFFFFF"/>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Traduzione operativa</a:t>
                      </a:r>
                      <a:endParaRPr/>
                    </a:p>
                  </a:txBody>
                  <a:tcPr marT="45725" marB="45725" marR="91450" marL="91450" anchor="ctr">
                    <a:lnL cap="flat" cmpd="sng" w="9525">
                      <a:solidFill>
                        <a:srgbClr val="D4DDDF"/>
                      </a:solidFill>
                      <a:prstDash val="solid"/>
                      <a:round/>
                      <a:headEnd len="sm" w="sm" type="none"/>
                      <a:tailEnd len="sm" w="sm" type="none"/>
                    </a:lnL>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Checklist riferita al processo</a:t>
                      </a:r>
                      <a:endParaRPr/>
                    </a:p>
                  </a:txBody>
                  <a:tcPr marT="45725" marB="45725" marR="91450" marL="91450" anchor="ctr">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Professionista + referente</a:t>
                      </a:r>
                      <a:endParaRPr/>
                    </a:p>
                  </a:txBody>
                  <a:tcPr marT="45725" marB="45725" marR="91450" marL="91450" anchor="ctr">
                    <a:lnR cap="flat" cmpd="sng" w="9525">
                      <a:solidFill>
                        <a:srgbClr val="D4DDDF"/>
                      </a:solidFill>
                      <a:prstDash val="solid"/>
                      <a:round/>
                      <a:headEnd len="sm" w="sm" type="none"/>
                      <a:tailEnd len="sm" w="sm" type="none"/>
                    </a:lnR>
                    <a:solidFill>
                      <a:srgbClr val="F0F4F2"/>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Affiancamento</a:t>
                      </a:r>
                      <a:endParaRPr/>
                    </a:p>
                  </a:txBody>
                  <a:tcPr marT="45725" marB="45725" marR="91450" marL="91450" anchor="ctr">
                    <a:lnL cap="flat" cmpd="sng" w="9525">
                      <a:solidFill>
                        <a:srgbClr val="D4DDDF"/>
                      </a:solidFill>
                      <a:prstDash val="solid"/>
                      <a:round/>
                      <a:headEnd len="sm" w="sm" type="none"/>
                      <a:tailEnd len="sm" w="sm" type="none"/>
                    </a:lnL>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Prima pratica completata</a:t>
                      </a:r>
                      <a:endParaRPr/>
                    </a:p>
                  </a:txBody>
                  <a:tcPr marT="45725" marB="45725" marR="91450" marL="91450" anchor="ctr">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Operatore con supporto</a:t>
                      </a:r>
                      <a:endParaRPr/>
                    </a:p>
                  </a:txBody>
                  <a:tcPr marT="45725" marB="45725" marR="91450" marL="91450" anchor="ctr">
                    <a:lnR cap="flat" cmpd="sng" w="9525">
                      <a:solidFill>
                        <a:srgbClr val="D4DDDF"/>
                      </a:solidFill>
                      <a:prstDash val="solid"/>
                      <a:round/>
                      <a:headEnd len="sm" w="sm" type="none"/>
                      <a:tailEnd len="sm" w="sm" type="none"/>
                    </a:lnR>
                    <a:solidFill>
                      <a:srgbClr val="FFFFFF"/>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Verifica</a:t>
                      </a:r>
                      <a:endParaRPr/>
                    </a:p>
                  </a:txBody>
                  <a:tcPr marT="45725" marB="45725" marR="91450" marL="91450" anchor="ctr">
                    <a:lnL cap="flat" cmpd="sng" w="9525">
                      <a:solidFill>
                        <a:srgbClr val="D4DDDF"/>
                      </a:solidFill>
                      <a:prstDash val="solid"/>
                      <a:round/>
                      <a:headEnd len="sm" w="sm" type="none"/>
                      <a:tailEnd len="sm" w="sm" type="none"/>
                    </a:lnL>
                    <a:lnB cap="flat" cmpd="sng" w="9525">
                      <a:solidFill>
                        <a:srgbClr val="D4DDDF"/>
                      </a:solidFill>
                      <a:prstDash val="solid"/>
                      <a:round/>
                      <a:headEnd len="sm" w="sm" type="none"/>
                      <a:tailEnd len="sm" w="sm" type="none"/>
                    </a:lnB>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Errori corretti e procedura aggiornata</a:t>
                      </a:r>
                      <a:endParaRPr/>
                    </a:p>
                  </a:txBody>
                  <a:tcPr marT="45725" marB="45725" marR="91450" marL="91450" anchor="ctr">
                    <a:lnB cap="flat" cmpd="sng" w="9525">
                      <a:solidFill>
                        <a:srgbClr val="D4DDDF"/>
                      </a:solidFill>
                      <a:prstDash val="solid"/>
                      <a:round/>
                      <a:headEnd len="sm" w="sm" type="none"/>
                      <a:tailEnd len="sm" w="sm" type="none"/>
                    </a:lnB>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ASD e professionista</a:t>
                      </a:r>
                      <a:endParaRPr/>
                    </a:p>
                  </a:txBody>
                  <a:tcPr marT="45725" marB="45725" marR="91450" marL="91450" anchor="ctr">
                    <a:lnR cap="flat" cmpd="sng" w="9525">
                      <a:solidFill>
                        <a:srgbClr val="D4DDDF"/>
                      </a:solidFill>
                      <a:prstDash val="solid"/>
                      <a:round/>
                      <a:headEnd len="sm" w="sm" type="none"/>
                      <a:tailEnd len="sm" w="sm" type="none"/>
                    </a:lnR>
                    <a:lnB cap="flat" cmpd="sng" w="9525">
                      <a:solidFill>
                        <a:srgbClr val="D4DDDF"/>
                      </a:solidFill>
                      <a:prstDash val="solid"/>
                      <a:round/>
                      <a:headEnd len="sm" w="sm" type="none"/>
                      <a:tailEnd len="sm" w="sm" type="none"/>
                    </a:lnB>
                    <a:solidFill>
                      <a:srgbClr val="F0F4F2"/>
                    </a:solidFill>
                  </a:tcPr>
                </a:tc>
              </a:tr>
            </a:tbl>
          </a:graphicData>
        </a:graphic>
      </p:graphicFrame>
      <p:sp>
        <p:nvSpPr>
          <p:cNvPr id="197" name="Google Shape;197;p15"/>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087E86"/>
                </a:solidFill>
                <a:latin typeface="Arial"/>
                <a:ea typeface="Arial"/>
                <a:cs typeface="Arial"/>
                <a:sym typeface="Arial"/>
              </a:rPr>
              <a:t>Il servizio può includere applicazione e verifica, con prestazioni e responsabilità concordate.</a:t>
            </a:r>
            <a:endParaRPr/>
          </a:p>
        </p:txBody>
      </p:sp>
      <p:sp>
        <p:nvSpPr>
          <p:cNvPr id="198" name="Google Shape;198;p15"/>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15</a:t>
            </a:r>
            <a:endParaRPr/>
          </a:p>
        </p:txBody>
      </p:sp>
      <p:pic>
        <p:nvPicPr>
          <p:cNvPr id="199" name="Google Shape;199;p15"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204" name="Shape 204"/>
        <p:cNvGrpSpPr/>
        <p:nvPr/>
      </p:nvGrpSpPr>
      <p:grpSpPr>
        <a:xfrm>
          <a:off x="0" y="0"/>
          <a:ext cx="0" cy="0"/>
          <a:chOff x="0" y="0"/>
          <a:chExt cx="0" cy="0"/>
        </a:xfrm>
      </p:grpSpPr>
      <p:sp>
        <p:nvSpPr>
          <p:cNvPr id="205" name="Google Shape;205;p16"/>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123343"/>
                </a:solidFill>
                <a:latin typeface="Arial"/>
                <a:ea typeface="Arial"/>
                <a:cs typeface="Arial"/>
                <a:sym typeface="Arial"/>
              </a:rPr>
              <a:t>Competenze da applicare nella gestione</a:t>
            </a:r>
            <a:endParaRPr/>
          </a:p>
        </p:txBody>
      </p:sp>
      <p:graphicFrame>
        <p:nvGraphicFramePr>
          <p:cNvPr id="206" name="Google Shape;206;p16"/>
          <p:cNvGraphicFramePr/>
          <p:nvPr/>
        </p:nvGraphicFramePr>
        <p:xfrm>
          <a:off x="685800" y="1685925"/>
          <a:ext cx="3000000" cy="3000000"/>
        </p:xfrm>
        <a:graphic>
          <a:graphicData uri="http://schemas.openxmlformats.org/drawingml/2006/table">
            <a:tbl>
              <a:tblPr>
                <a:noFill/>
                <a:tableStyleId>{4742E359-371E-4861-9C1C-8CB5F9989A98}</a:tableStyleId>
              </a:tblPr>
              <a:tblGrid>
                <a:gridCol w="3143250"/>
                <a:gridCol w="3810000"/>
                <a:gridCol w="3867150"/>
              </a:tblGrid>
              <a:tr h="485775">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Competenza da sviluppare</a:t>
                      </a:r>
                      <a:endParaRPr/>
                    </a:p>
                  </a:txBody>
                  <a:tcPr marT="45725" marB="45725" marR="91450" marL="91450" anchor="ctr">
                    <a:lnL cap="flat" cmpd="sng" w="9525">
                      <a:solidFill>
                        <a:srgbClr val="D4DDDF"/>
                      </a:solidFill>
                      <a:prstDash val="solid"/>
                      <a:round/>
                      <a:headEnd len="sm" w="sm" type="none"/>
                      <a:tailEnd len="sm" w="sm" type="none"/>
                    </a:lnL>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Esercitazione</a:t>
                      </a:r>
                      <a:endParaRPr/>
                    </a:p>
                  </a:txBody>
                  <a:tcPr marT="45725" marB="45725" marR="91450" marL="91450" anchor="ctr">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Prova di apprendimento</a:t>
                      </a:r>
                      <a:endParaRPr/>
                    </a:p>
                  </a:txBody>
                  <a:tcPr marT="45725" marB="45725" marR="91450" marL="91450" anchor="ctr">
                    <a:lnR cap="flat" cmpd="sng" w="9525">
                      <a:solidFill>
                        <a:srgbClr val="D4DDDF"/>
                      </a:solidFill>
                      <a:prstDash val="solid"/>
                      <a:round/>
                      <a:headEnd len="sm" w="sm" type="none"/>
                      <a:tailEnd len="sm" w="sm" type="none"/>
                    </a:lnR>
                    <a:lnT cap="flat" cmpd="sng" w="9525">
                      <a:solidFill>
                        <a:srgbClr val="D4DDDF"/>
                      </a:solidFill>
                      <a:prstDash val="solid"/>
                      <a:round/>
                      <a:headEnd len="sm" w="sm" type="none"/>
                      <a:tailEnd len="sm" w="sm" type="none"/>
                    </a:lnT>
                    <a:solidFill>
                      <a:srgbClr val="123343"/>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Leggere i costi</a:t>
                      </a:r>
                      <a:endParaRPr/>
                    </a:p>
                  </a:txBody>
                  <a:tcPr marT="45725" marB="45725" marR="91450" marL="91450" anchor="ctr">
                    <a:lnL cap="flat" cmpd="sng" w="9525">
                      <a:solidFill>
                        <a:srgbClr val="D4DDDF"/>
                      </a:solidFill>
                      <a:prstDash val="solid"/>
                      <a:round/>
                      <a:headEnd len="sm" w="sm" type="none"/>
                      <a:tailEnd len="sm" w="sm" type="none"/>
                    </a:lnL>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Costruire il conto di un corso</a:t>
                      </a:r>
                      <a:endParaRPr/>
                    </a:p>
                  </a:txBody>
                  <a:tcPr marT="45725" marB="45725" marR="91450" marL="91450" anchor="ctr">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Scheda aggiornata dal referente</a:t>
                      </a:r>
                      <a:endParaRPr/>
                    </a:p>
                  </a:txBody>
                  <a:tcPr marT="45725" marB="45725" marR="91450" marL="91450" anchor="ctr">
                    <a:lnR cap="flat" cmpd="sng" w="9525">
                      <a:solidFill>
                        <a:srgbClr val="D4DDDF"/>
                      </a:solidFill>
                      <a:prstDash val="solid"/>
                      <a:round/>
                      <a:headEnd len="sm" w="sm" type="none"/>
                      <a:tailEnd len="sm" w="sm" type="none"/>
                    </a:lnR>
                    <a:solidFill>
                      <a:srgbClr val="FFFFFF"/>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Programmare la cassa</a:t>
                      </a:r>
                      <a:endParaRPr/>
                    </a:p>
                  </a:txBody>
                  <a:tcPr marT="45725" marB="45725" marR="91450" marL="91450" anchor="ctr">
                    <a:lnL cap="flat" cmpd="sng" w="9525">
                      <a:solidFill>
                        <a:srgbClr val="D4DDDF"/>
                      </a:solidFill>
                      <a:prstDash val="solid"/>
                      <a:round/>
                      <a:headEnd len="sm" w="sm" type="none"/>
                      <a:tailEnd len="sm" w="sm" type="none"/>
                    </a:lnL>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Datare incassi e pagamenti</a:t>
                      </a:r>
                      <a:endParaRPr/>
                    </a:p>
                  </a:txBody>
                  <a:tcPr marT="45725" marB="45725" marR="91450" marL="91450" anchor="ctr">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Previsione a 90 giorni</a:t>
                      </a:r>
                      <a:endParaRPr/>
                    </a:p>
                  </a:txBody>
                  <a:tcPr marT="45725" marB="45725" marR="91450" marL="91450" anchor="ctr">
                    <a:lnR cap="flat" cmpd="sng" w="9525">
                      <a:solidFill>
                        <a:srgbClr val="D4DDDF"/>
                      </a:solidFill>
                      <a:prstDash val="solid"/>
                      <a:round/>
                      <a:headEnd len="sm" w="sm" type="none"/>
                      <a:tailEnd len="sm" w="sm" type="none"/>
                    </a:lnR>
                    <a:solidFill>
                      <a:srgbClr val="F0F4F2"/>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Gestire una pratica</a:t>
                      </a:r>
                      <a:endParaRPr/>
                    </a:p>
                  </a:txBody>
                  <a:tcPr marT="45725" marB="45725" marR="91450" marL="91450" anchor="ctr">
                    <a:lnL cap="flat" cmpd="sng" w="9525">
                      <a:solidFill>
                        <a:srgbClr val="D4DDDF"/>
                      </a:solidFill>
                      <a:prstDash val="solid"/>
                      <a:round/>
                      <a:headEnd len="sm" w="sm" type="none"/>
                      <a:tailEnd len="sm" w="sm" type="none"/>
                    </a:lnL>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Raccogliere fatti e documenti</a:t>
                      </a:r>
                      <a:endParaRPr/>
                    </a:p>
                  </a:txBody>
                  <a:tcPr marT="45725" marB="45725" marR="91450" marL="91450" anchor="ctr">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Fascicolo completo</a:t>
                      </a:r>
                      <a:endParaRPr/>
                    </a:p>
                  </a:txBody>
                  <a:tcPr marT="45725" marB="45725" marR="91450" marL="91450" anchor="ctr">
                    <a:lnR cap="flat" cmpd="sng" w="9525">
                      <a:solidFill>
                        <a:srgbClr val="D4DDDF"/>
                      </a:solidFill>
                      <a:prstDash val="solid"/>
                      <a:round/>
                      <a:headEnd len="sm" w="sm" type="none"/>
                      <a:tailEnd len="sm" w="sm" type="none"/>
                    </a:lnR>
                    <a:solidFill>
                      <a:srgbClr val="FFFFFF"/>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Lavorare in rete</a:t>
                      </a:r>
                      <a:endParaRPr/>
                    </a:p>
                  </a:txBody>
                  <a:tcPr marT="45725" marB="45725" marR="91450" marL="91450" anchor="ctr">
                    <a:lnL cap="flat" cmpd="sng" w="9525">
                      <a:solidFill>
                        <a:srgbClr val="D4DDDF"/>
                      </a:solidFill>
                      <a:prstDash val="solid"/>
                      <a:round/>
                      <a:headEnd len="sm" w="sm" type="none"/>
                      <a:tailEnd len="sm" w="sm" type="none"/>
                    </a:lnL>
                    <a:lnB cap="flat" cmpd="sng" w="9525">
                      <a:solidFill>
                        <a:srgbClr val="D4DDDF"/>
                      </a:solidFill>
                      <a:prstDash val="solid"/>
                      <a:round/>
                      <a:headEnd len="sm" w="sm" type="none"/>
                      <a:tailEnd len="sm" w="sm" type="none"/>
                    </a:lnB>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Concordare compiti e consegne</a:t>
                      </a:r>
                      <a:endParaRPr/>
                    </a:p>
                  </a:txBody>
                  <a:tcPr marT="45725" marB="45725" marR="91450" marL="91450" anchor="ctr">
                    <a:lnB cap="flat" cmpd="sng" w="9525">
                      <a:solidFill>
                        <a:srgbClr val="D4DDDF"/>
                      </a:solidFill>
                      <a:prstDash val="solid"/>
                      <a:round/>
                      <a:headEnd len="sm" w="sm" type="none"/>
                      <a:tailEnd len="sm" w="sm" type="none"/>
                    </a:lnB>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Attività conclusa nei tempi</a:t>
                      </a:r>
                      <a:endParaRPr/>
                    </a:p>
                  </a:txBody>
                  <a:tcPr marT="45725" marB="45725" marR="91450" marL="91450" anchor="ctr">
                    <a:lnR cap="flat" cmpd="sng" w="9525">
                      <a:solidFill>
                        <a:srgbClr val="D4DDDF"/>
                      </a:solidFill>
                      <a:prstDash val="solid"/>
                      <a:round/>
                      <a:headEnd len="sm" w="sm" type="none"/>
                      <a:tailEnd len="sm" w="sm" type="none"/>
                    </a:lnR>
                    <a:lnB cap="flat" cmpd="sng" w="9525">
                      <a:solidFill>
                        <a:srgbClr val="D4DDDF"/>
                      </a:solidFill>
                      <a:prstDash val="solid"/>
                      <a:round/>
                      <a:headEnd len="sm" w="sm" type="none"/>
                      <a:tailEnd len="sm" w="sm" type="none"/>
                    </a:lnB>
                    <a:solidFill>
                      <a:srgbClr val="F0F4F2"/>
                    </a:solidFill>
                  </a:tcPr>
                </a:tc>
              </a:tr>
            </a:tbl>
          </a:graphicData>
        </a:graphic>
      </p:graphicFrame>
      <p:sp>
        <p:nvSpPr>
          <p:cNvPr id="207" name="Google Shape;207;p16"/>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087E86"/>
                </a:solidFill>
                <a:latin typeface="Arial"/>
                <a:ea typeface="Arial"/>
                <a:cs typeface="Arial"/>
                <a:sym typeface="Arial"/>
              </a:rPr>
              <a:t>Una formazione utile lascia persone capaci di svolgere un compito.</a:t>
            </a:r>
            <a:endParaRPr/>
          </a:p>
        </p:txBody>
      </p:sp>
      <p:sp>
        <p:nvSpPr>
          <p:cNvPr id="208" name="Google Shape;208;p16"/>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16</a:t>
            </a:r>
            <a:endParaRPr/>
          </a:p>
        </p:txBody>
      </p:sp>
      <p:pic>
        <p:nvPicPr>
          <p:cNvPr id="209" name="Google Shape;209;p16"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214" name="Shape 214"/>
        <p:cNvGrpSpPr/>
        <p:nvPr/>
      </p:nvGrpSpPr>
      <p:grpSpPr>
        <a:xfrm>
          <a:off x="0" y="0"/>
          <a:ext cx="0" cy="0"/>
          <a:chOff x="0" y="0"/>
          <a:chExt cx="0" cy="0"/>
        </a:xfrm>
      </p:grpSpPr>
      <p:sp>
        <p:nvSpPr>
          <p:cNvPr id="215" name="Google Shape;215;p17"/>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123343"/>
                </a:solidFill>
                <a:latin typeface="Arial"/>
                <a:ea typeface="Arial"/>
                <a:cs typeface="Arial"/>
                <a:sym typeface="Arial"/>
              </a:rPr>
              <a:t>Come partire prima di ottenere un contributo</a:t>
            </a:r>
            <a:endParaRPr/>
          </a:p>
        </p:txBody>
      </p:sp>
      <p:sp>
        <p:nvSpPr>
          <p:cNvPr id="216" name="Google Shape;216;p17"/>
          <p:cNvSpPr/>
          <p:nvPr/>
        </p:nvSpPr>
        <p:spPr>
          <a:xfrm>
            <a:off x="685800" y="1743075"/>
            <a:ext cx="5000625" cy="714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325">
                <a:solidFill>
                  <a:srgbClr val="087E86"/>
                </a:solidFill>
                <a:latin typeface="Arial"/>
                <a:ea typeface="Arial"/>
                <a:cs typeface="Arial"/>
                <a:sym typeface="Arial"/>
              </a:rPr>
              <a:t>Un servizio minimo sostenibile</a:t>
            </a:r>
            <a:endParaRPr/>
          </a:p>
        </p:txBody>
      </p:sp>
      <p:sp>
        <p:nvSpPr>
          <p:cNvPr id="217" name="Google Shape;217;p17"/>
          <p:cNvSpPr/>
          <p:nvPr/>
        </p:nvSpPr>
        <p:spPr>
          <a:xfrm>
            <a:off x="6448425" y="1743075"/>
            <a:ext cx="5057775" cy="714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325">
                <a:solidFill>
                  <a:srgbClr val="087E86"/>
                </a:solidFill>
                <a:latin typeface="Arial"/>
                <a:ea typeface="Arial"/>
                <a:cs typeface="Arial"/>
                <a:sym typeface="Arial"/>
              </a:rPr>
              <a:t>Un progetto di sviluppo</a:t>
            </a:r>
            <a:endParaRPr/>
          </a:p>
        </p:txBody>
      </p:sp>
      <p:sp>
        <p:nvSpPr>
          <p:cNvPr id="218" name="Google Shape;218;p17"/>
          <p:cNvSpPr/>
          <p:nvPr/>
        </p:nvSpPr>
        <p:spPr>
          <a:xfrm>
            <a:off x="685800" y="2619375"/>
            <a:ext cx="5000625" cy="2857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123343"/>
                </a:solidFill>
                <a:latin typeface="Arial"/>
                <a:ea typeface="Arial"/>
                <a:cs typeface="Arial"/>
                <a:sym typeface="Arial"/>
              </a:rPr>
              <a:t>Una priorità condivisa.</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Un costo certo e limitato.</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Risorse o quote concordate.</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Una prova di tre mesi.</a:t>
            </a:r>
            <a:endParaRPr/>
          </a:p>
        </p:txBody>
      </p:sp>
      <p:sp>
        <p:nvSpPr>
          <p:cNvPr id="219" name="Google Shape;219;p17"/>
          <p:cNvSpPr/>
          <p:nvPr/>
        </p:nvSpPr>
        <p:spPr>
          <a:xfrm>
            <a:off x="6448425" y="2619375"/>
            <a:ext cx="5057775" cy="2857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123343"/>
                </a:solidFill>
                <a:latin typeface="Arial"/>
                <a:ea typeface="Arial"/>
                <a:cs typeface="Arial"/>
                <a:sym typeface="Arial"/>
              </a:rPr>
              <a:t>Nuove competenze da acquisire.</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Partner adatti al bisogno.</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Attività misurabili.</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Un finanziamento coerente.</a:t>
            </a:r>
            <a:endParaRPr/>
          </a:p>
        </p:txBody>
      </p:sp>
      <p:sp>
        <p:nvSpPr>
          <p:cNvPr id="220" name="Google Shape;220;p17"/>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087E86"/>
                </a:solidFill>
                <a:latin typeface="Arial"/>
                <a:ea typeface="Arial"/>
                <a:cs typeface="Arial"/>
                <a:sym typeface="Arial"/>
              </a:rPr>
              <a:t>Le risorse certe sostengono il servizio. I contributi possono finanziare lo sviluppo previsto dall’avviso.</a:t>
            </a:r>
            <a:endParaRPr/>
          </a:p>
        </p:txBody>
      </p:sp>
      <p:sp>
        <p:nvSpPr>
          <p:cNvPr id="221" name="Google Shape;221;p17"/>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17</a:t>
            </a:r>
            <a:endParaRPr/>
          </a:p>
        </p:txBody>
      </p:sp>
      <p:pic>
        <p:nvPicPr>
          <p:cNvPr id="222" name="Google Shape;222;p17"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227" name="Shape 227"/>
        <p:cNvGrpSpPr/>
        <p:nvPr/>
      </p:nvGrpSpPr>
      <p:grpSpPr>
        <a:xfrm>
          <a:off x="0" y="0"/>
          <a:ext cx="0" cy="0"/>
          <a:chOff x="0" y="0"/>
          <a:chExt cx="0" cy="0"/>
        </a:xfrm>
      </p:grpSpPr>
      <p:sp>
        <p:nvSpPr>
          <p:cNvPr id="228" name="Google Shape;228;p18"/>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123343"/>
                </a:solidFill>
                <a:latin typeface="Arial"/>
                <a:ea typeface="Arial"/>
                <a:cs typeface="Arial"/>
                <a:sym typeface="Arial"/>
              </a:rPr>
              <a:t>Il finanziamento segue il bisogno da risolvere</a:t>
            </a:r>
            <a:endParaRPr/>
          </a:p>
        </p:txBody>
      </p:sp>
      <p:graphicFrame>
        <p:nvGraphicFramePr>
          <p:cNvPr id="229" name="Google Shape;229;p18"/>
          <p:cNvGraphicFramePr/>
          <p:nvPr/>
        </p:nvGraphicFramePr>
        <p:xfrm>
          <a:off x="685800" y="1685925"/>
          <a:ext cx="3000000" cy="3000000"/>
        </p:xfrm>
        <a:graphic>
          <a:graphicData uri="http://schemas.openxmlformats.org/drawingml/2006/table">
            <a:tbl>
              <a:tblPr>
                <a:noFill/>
                <a:tableStyleId>{4742E359-371E-4861-9C1C-8CB5F9989A98}</a:tableStyleId>
              </a:tblPr>
              <a:tblGrid>
                <a:gridCol w="3143250"/>
                <a:gridCol w="3810000"/>
                <a:gridCol w="3867150"/>
              </a:tblGrid>
              <a:tr h="485775">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Bisogno</a:t>
                      </a:r>
                      <a:endParaRPr/>
                    </a:p>
                  </a:txBody>
                  <a:tcPr marT="45725" marB="45725" marR="91450" marL="91450" anchor="ctr">
                    <a:lnL cap="flat" cmpd="sng" w="9525">
                      <a:solidFill>
                        <a:srgbClr val="D4DDDF"/>
                      </a:solidFill>
                      <a:prstDash val="solid"/>
                      <a:round/>
                      <a:headEnd len="sm" w="sm" type="none"/>
                      <a:tailEnd len="sm" w="sm" type="none"/>
                    </a:lnL>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Canale da valutare</a:t>
                      </a:r>
                      <a:endParaRPr/>
                    </a:p>
                  </a:txBody>
                  <a:tcPr marT="45725" marB="45725" marR="91450" marL="91450" anchor="ctr">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Prima verifica</a:t>
                      </a:r>
                      <a:endParaRPr/>
                    </a:p>
                  </a:txBody>
                  <a:tcPr marT="45725" marB="45725" marR="91450" marL="91450" anchor="ctr">
                    <a:lnR cap="flat" cmpd="sng" w="9525">
                      <a:solidFill>
                        <a:srgbClr val="D4DDDF"/>
                      </a:solidFill>
                      <a:prstDash val="solid"/>
                      <a:round/>
                      <a:headEnd len="sm" w="sm" type="none"/>
                      <a:tailEnd len="sm" w="sm" type="none"/>
                    </a:lnR>
                    <a:lnT cap="flat" cmpd="sng" w="9525">
                      <a:solidFill>
                        <a:srgbClr val="D4DDDF"/>
                      </a:solidFill>
                      <a:prstDash val="solid"/>
                      <a:round/>
                      <a:headEnd len="sm" w="sm" type="none"/>
                      <a:tailEnd len="sm" w="sm" type="none"/>
                    </a:lnT>
                    <a:solidFill>
                      <a:srgbClr val="123343"/>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Apprendere all’estero</a:t>
                      </a:r>
                      <a:endParaRPr/>
                    </a:p>
                  </a:txBody>
                  <a:tcPr marT="45725" marB="45725" marR="91450" marL="91450" anchor="ctr">
                    <a:lnL cap="flat" cmpd="sng" w="9525">
                      <a:solidFill>
                        <a:srgbClr val="D4DDDF"/>
                      </a:solidFill>
                      <a:prstDash val="solid"/>
                      <a:round/>
                      <a:headEnd len="sm" w="sm" type="none"/>
                      <a:tailEnd len="sm" w="sm" type="none"/>
                    </a:lnL>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Erasmus+ KA182-SPO</a:t>
                      </a:r>
                      <a:endParaRPr/>
                    </a:p>
                  </a:txBody>
                  <a:tcPr marT="45725" marB="45725" marR="91450" marL="91450" anchor="ctr">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Personale e mobilità ammissibili</a:t>
                      </a:r>
                      <a:endParaRPr/>
                    </a:p>
                  </a:txBody>
                  <a:tcPr marT="45725" marB="45725" marR="91450" marL="91450" anchor="ctr">
                    <a:lnR cap="flat" cmpd="sng" w="9525">
                      <a:solidFill>
                        <a:srgbClr val="D4DDDF"/>
                      </a:solidFill>
                      <a:prstDash val="solid"/>
                      <a:round/>
                      <a:headEnd len="sm" w="sm" type="none"/>
                      <a:tailEnd len="sm" w="sm" type="none"/>
                    </a:lnR>
                    <a:solidFill>
                      <a:srgbClr val="FFFFFF"/>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Sperimentare un metodo insieme</a:t>
                      </a:r>
                      <a:endParaRPr/>
                    </a:p>
                  </a:txBody>
                  <a:tcPr marT="45725" marB="45725" marR="91450" marL="91450" anchor="ctr">
                    <a:lnL cap="flat" cmpd="sng" w="9525">
                      <a:solidFill>
                        <a:srgbClr val="D4DDDF"/>
                      </a:solidFill>
                      <a:prstDash val="solid"/>
                      <a:round/>
                      <a:headEnd len="sm" w="sm" type="none"/>
                      <a:tailEnd len="sm" w="sm" type="none"/>
                    </a:lnL>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Partenariati Erasmus+</a:t>
                      </a:r>
                      <a:endParaRPr/>
                    </a:p>
                  </a:txBody>
                  <a:tcPr marT="45725" marB="45725" marR="91450" marL="91450" anchor="ctr">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Settore, partner e risultati</a:t>
                      </a:r>
                      <a:endParaRPr/>
                    </a:p>
                  </a:txBody>
                  <a:tcPr marT="45725" marB="45725" marR="91450" marL="91450" anchor="ctr">
                    <a:lnR cap="flat" cmpd="sng" w="9525">
                      <a:solidFill>
                        <a:srgbClr val="D4DDDF"/>
                      </a:solidFill>
                      <a:prstDash val="solid"/>
                      <a:round/>
                      <a:headEnd len="sm" w="sm" type="none"/>
                      <a:tailEnd len="sm" w="sm" type="none"/>
                    </a:lnR>
                    <a:solidFill>
                      <a:srgbClr val="F0F4F2"/>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Rafforzare l’accesso allo sport</a:t>
                      </a:r>
                      <a:endParaRPr/>
                    </a:p>
                  </a:txBody>
                  <a:tcPr marT="45725" marB="45725" marR="91450" marL="91450" anchor="ctr">
                    <a:lnL cap="flat" cmpd="sng" w="9525">
                      <a:solidFill>
                        <a:srgbClr val="D4DDDF"/>
                      </a:solidFill>
                      <a:prstDash val="solid"/>
                      <a:round/>
                      <a:headEnd len="sm" w="sm" type="none"/>
                      <a:tailEnd len="sm" w="sm" type="none"/>
                    </a:lnL>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Avvisi nazionali e territoriali</a:t>
                      </a:r>
                      <a:endParaRPr/>
                    </a:p>
                  </a:txBody>
                  <a:tcPr marT="45725" marB="45725" marR="91450" marL="91450" anchor="ctr">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Destinatari, attività e costi</a:t>
                      </a:r>
                      <a:endParaRPr/>
                    </a:p>
                  </a:txBody>
                  <a:tcPr marT="45725" marB="45725" marR="91450" marL="91450" anchor="ctr">
                    <a:lnR cap="flat" cmpd="sng" w="9525">
                      <a:solidFill>
                        <a:srgbClr val="D4DDDF"/>
                      </a:solidFill>
                      <a:prstDash val="solid"/>
                      <a:round/>
                      <a:headEnd len="sm" w="sm" type="none"/>
                      <a:tailEnd len="sm" w="sm" type="none"/>
                    </a:lnR>
                    <a:solidFill>
                      <a:srgbClr val="FFFFFF"/>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Coinvolgere i giovani</a:t>
                      </a:r>
                      <a:endParaRPr/>
                    </a:p>
                  </a:txBody>
                  <a:tcPr marT="45725" marB="45725" marR="91450" marL="91450" anchor="ctr">
                    <a:lnL cap="flat" cmpd="sng" w="9525">
                      <a:solidFill>
                        <a:srgbClr val="D4DDDF"/>
                      </a:solidFill>
                      <a:prstDash val="solid"/>
                      <a:round/>
                      <a:headEnd len="sm" w="sm" type="none"/>
                      <a:tailEnd len="sm" w="sm" type="none"/>
                    </a:lnL>
                    <a:lnB cap="flat" cmpd="sng" w="9525">
                      <a:solidFill>
                        <a:srgbClr val="D4DDDF"/>
                      </a:solidFill>
                      <a:prstDash val="solid"/>
                      <a:round/>
                      <a:headEnd len="sm" w="sm" type="none"/>
                      <a:tailEnd len="sm" w="sm" type="none"/>
                    </a:lnB>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Erasmus+ Gioventù / Solidarietà</a:t>
                      </a:r>
                      <a:endParaRPr/>
                    </a:p>
                  </a:txBody>
                  <a:tcPr marT="45725" marB="45725" marR="91450" marL="91450" anchor="ctr">
                    <a:lnB cap="flat" cmpd="sng" w="9525">
                      <a:solidFill>
                        <a:srgbClr val="D4DDDF"/>
                      </a:solidFill>
                      <a:prstDash val="solid"/>
                      <a:round/>
                      <a:headEnd len="sm" w="sm" type="none"/>
                      <a:tailEnd len="sm" w="sm" type="none"/>
                    </a:lnB>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Finalità e partecipazione effettiva</a:t>
                      </a:r>
                      <a:endParaRPr/>
                    </a:p>
                  </a:txBody>
                  <a:tcPr marT="45725" marB="45725" marR="91450" marL="91450" anchor="ctr">
                    <a:lnR cap="flat" cmpd="sng" w="9525">
                      <a:solidFill>
                        <a:srgbClr val="D4DDDF"/>
                      </a:solidFill>
                      <a:prstDash val="solid"/>
                      <a:round/>
                      <a:headEnd len="sm" w="sm" type="none"/>
                      <a:tailEnd len="sm" w="sm" type="none"/>
                    </a:lnR>
                    <a:lnB cap="flat" cmpd="sng" w="9525">
                      <a:solidFill>
                        <a:srgbClr val="D4DDDF"/>
                      </a:solidFill>
                      <a:prstDash val="solid"/>
                      <a:round/>
                      <a:headEnd len="sm" w="sm" type="none"/>
                      <a:tailEnd len="sm" w="sm" type="none"/>
                    </a:lnB>
                    <a:solidFill>
                      <a:srgbClr val="F0F4F2"/>
                    </a:solidFill>
                  </a:tcPr>
                </a:tc>
              </a:tr>
            </a:tbl>
          </a:graphicData>
        </a:graphic>
      </p:graphicFrame>
      <p:sp>
        <p:nvSpPr>
          <p:cNvPr id="230" name="Google Shape;230;p18"/>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087E86"/>
                </a:solidFill>
                <a:latin typeface="Arial"/>
                <a:ea typeface="Arial"/>
                <a:cs typeface="Arial"/>
                <a:sym typeface="Arial"/>
              </a:rPr>
              <a:t>Mappa orientativa basata sul quadro 2026. Le scadenze e l’apertura dei singoli avvisi vanno verificate.</a:t>
            </a:r>
            <a:endParaRPr/>
          </a:p>
        </p:txBody>
      </p:sp>
      <p:sp>
        <p:nvSpPr>
          <p:cNvPr id="231" name="Google Shape;231;p18"/>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18</a:t>
            </a:r>
            <a:endParaRPr/>
          </a:p>
        </p:txBody>
      </p:sp>
      <p:pic>
        <p:nvPicPr>
          <p:cNvPr id="232" name="Google Shape;232;p18"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237" name="Shape 237"/>
        <p:cNvGrpSpPr/>
        <p:nvPr/>
      </p:nvGrpSpPr>
      <p:grpSpPr>
        <a:xfrm>
          <a:off x="0" y="0"/>
          <a:ext cx="0" cy="0"/>
          <a:chOff x="0" y="0"/>
          <a:chExt cx="0" cy="0"/>
        </a:xfrm>
      </p:grpSpPr>
      <p:sp>
        <p:nvSpPr>
          <p:cNvPr id="238" name="Google Shape;238;p19"/>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123343"/>
                </a:solidFill>
                <a:latin typeface="Arial"/>
                <a:ea typeface="Arial"/>
                <a:cs typeface="Arial"/>
                <a:sym typeface="Arial"/>
              </a:rPr>
              <a:t>Le sigle Erasmus+ indicano percorsi diversi</a:t>
            </a:r>
            <a:endParaRPr/>
          </a:p>
        </p:txBody>
      </p:sp>
      <p:graphicFrame>
        <p:nvGraphicFramePr>
          <p:cNvPr id="239" name="Google Shape;239;p19"/>
          <p:cNvGraphicFramePr/>
          <p:nvPr/>
        </p:nvGraphicFramePr>
        <p:xfrm>
          <a:off x="685800" y="1685925"/>
          <a:ext cx="3000000" cy="3000000"/>
        </p:xfrm>
        <a:graphic>
          <a:graphicData uri="http://schemas.openxmlformats.org/drawingml/2006/table">
            <a:tbl>
              <a:tblPr>
                <a:noFill/>
                <a:tableStyleId>{4742E359-371E-4861-9C1C-8CB5F9989A98}</a:tableStyleId>
              </a:tblPr>
              <a:tblGrid>
                <a:gridCol w="3143250"/>
                <a:gridCol w="3810000"/>
                <a:gridCol w="3867150"/>
              </a:tblGrid>
              <a:tr h="485775">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Percorso</a:t>
                      </a:r>
                      <a:endParaRPr/>
                    </a:p>
                  </a:txBody>
                  <a:tcPr marT="45725" marB="45725" marR="91450" marL="91450" anchor="ctr">
                    <a:lnL cap="flat" cmpd="sng" w="9525">
                      <a:solidFill>
                        <a:srgbClr val="D4DDDF"/>
                      </a:solidFill>
                      <a:prstDash val="solid"/>
                      <a:round/>
                      <a:headEnd len="sm" w="sm" type="none"/>
                      <a:tailEnd len="sm" w="sm" type="none"/>
                    </a:lnL>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Denominazione utile</a:t>
                      </a:r>
                      <a:endParaRPr/>
                    </a:p>
                  </a:txBody>
                  <a:tcPr marT="45725" marB="45725" marR="91450" marL="91450" anchor="ctr">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Dove si presenta</a:t>
                      </a:r>
                      <a:endParaRPr/>
                    </a:p>
                  </a:txBody>
                  <a:tcPr marT="45725" marB="45725" marR="91450" marL="91450" anchor="ctr">
                    <a:lnR cap="flat" cmpd="sng" w="9525">
                      <a:solidFill>
                        <a:srgbClr val="D4DDDF"/>
                      </a:solidFill>
                      <a:prstDash val="solid"/>
                      <a:round/>
                      <a:headEnd len="sm" w="sm" type="none"/>
                      <a:tailEnd len="sm" w="sm" type="none"/>
                    </a:lnR>
                    <a:lnT cap="flat" cmpd="sng" w="9525">
                      <a:solidFill>
                        <a:srgbClr val="D4DDDF"/>
                      </a:solidFill>
                      <a:prstDash val="solid"/>
                      <a:round/>
                      <a:headEnd len="sm" w="sm" type="none"/>
                      <a:tailEnd len="sm" w="sm" type="none"/>
                    </a:lnT>
                    <a:solidFill>
                      <a:srgbClr val="123343"/>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Sport, mobilità</a:t>
                      </a:r>
                      <a:endParaRPr/>
                    </a:p>
                  </a:txBody>
                  <a:tcPr marT="45725" marB="45725" marR="91450" marL="91450" anchor="ctr">
                    <a:lnL cap="flat" cmpd="sng" w="9525">
                      <a:solidFill>
                        <a:srgbClr val="D4DDDF"/>
                      </a:solidFill>
                      <a:prstDash val="solid"/>
                      <a:round/>
                      <a:headEnd len="sm" w="sm" type="none"/>
                      <a:tailEnd len="sm" w="sm" type="none"/>
                    </a:lnL>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KA182-SPO</a:t>
                      </a:r>
                      <a:endParaRPr/>
                    </a:p>
                  </a:txBody>
                  <a:tcPr marT="45725" marB="45725" marR="91450" marL="91450" anchor="ctr">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Agenzia Italiana per la Gioventù</a:t>
                      </a:r>
                      <a:endParaRPr/>
                    </a:p>
                  </a:txBody>
                  <a:tcPr marT="45725" marB="45725" marR="91450" marL="91450" anchor="ctr">
                    <a:lnR cap="flat" cmpd="sng" w="9525">
                      <a:solidFill>
                        <a:srgbClr val="D4DDDF"/>
                      </a:solidFill>
                      <a:prstDash val="solid"/>
                      <a:round/>
                      <a:headEnd len="sm" w="sm" type="none"/>
                      <a:tailEnd len="sm" w="sm" type="none"/>
                    </a:lnR>
                    <a:solidFill>
                      <a:srgbClr val="FFFFFF"/>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Sport, piccoli partenariati</a:t>
                      </a:r>
                      <a:endParaRPr/>
                    </a:p>
                  </a:txBody>
                  <a:tcPr marT="45725" marB="45725" marR="91450" marL="91450" anchor="ctr">
                    <a:lnL cap="flat" cmpd="sng" w="9525">
                      <a:solidFill>
                        <a:srgbClr val="D4DDDF"/>
                      </a:solidFill>
                      <a:prstDash val="solid"/>
                      <a:round/>
                      <a:headEnd len="sm" w="sm" type="none"/>
                      <a:tailEnd len="sm" w="sm" type="none"/>
                    </a:lnL>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Small-scale Partnerships / SSCP</a:t>
                      </a:r>
                      <a:endParaRPr/>
                    </a:p>
                  </a:txBody>
                  <a:tcPr marT="45725" marB="45725" marR="91450" marL="91450" anchor="ctr">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EACEA, Funding &amp; Tenders</a:t>
                      </a:r>
                      <a:endParaRPr/>
                    </a:p>
                  </a:txBody>
                  <a:tcPr marT="45725" marB="45725" marR="91450" marL="91450" anchor="ctr">
                    <a:lnR cap="flat" cmpd="sng" w="9525">
                      <a:solidFill>
                        <a:srgbClr val="D4DDDF"/>
                      </a:solidFill>
                      <a:prstDash val="solid"/>
                      <a:round/>
                      <a:headEnd len="sm" w="sm" type="none"/>
                      <a:tailEnd len="sm" w="sm" type="none"/>
                    </a:lnR>
                    <a:solidFill>
                      <a:srgbClr val="F0F4F2"/>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Sport, cooperazione</a:t>
                      </a:r>
                      <a:endParaRPr/>
                    </a:p>
                  </a:txBody>
                  <a:tcPr marT="45725" marB="45725" marR="91450" marL="91450" anchor="ctr">
                    <a:lnL cap="flat" cmpd="sng" w="9525">
                      <a:solidFill>
                        <a:srgbClr val="D4DDDF"/>
                      </a:solidFill>
                      <a:prstDash val="solid"/>
                      <a:round/>
                      <a:headEnd len="sm" w="sm" type="none"/>
                      <a:tailEnd len="sm" w="sm" type="none"/>
                    </a:lnL>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Cooperation Partnerships / SCP</a:t>
                      </a:r>
                      <a:endParaRPr/>
                    </a:p>
                  </a:txBody>
                  <a:tcPr marT="45725" marB="45725" marR="91450" marL="91450" anchor="ctr">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EACEA, Funding &amp; Tenders</a:t>
                      </a:r>
                      <a:endParaRPr/>
                    </a:p>
                  </a:txBody>
                  <a:tcPr marT="45725" marB="45725" marR="91450" marL="91450" anchor="ctr">
                    <a:lnR cap="flat" cmpd="sng" w="9525">
                      <a:solidFill>
                        <a:srgbClr val="D4DDDF"/>
                      </a:solidFill>
                      <a:prstDash val="solid"/>
                      <a:round/>
                      <a:headEnd len="sm" w="sm" type="none"/>
                      <a:tailEnd len="sm" w="sm" type="none"/>
                    </a:lnR>
                    <a:solidFill>
                      <a:srgbClr val="FFFFFF"/>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Educazione, formazione, gioventù</a:t>
                      </a:r>
                      <a:endParaRPr/>
                    </a:p>
                  </a:txBody>
                  <a:tcPr marT="45725" marB="45725" marR="91450" marL="91450" anchor="ctr">
                    <a:lnL cap="flat" cmpd="sng" w="9525">
                      <a:solidFill>
                        <a:srgbClr val="D4DDDF"/>
                      </a:solidFill>
                      <a:prstDash val="solid"/>
                      <a:round/>
                      <a:headEnd len="sm" w="sm" type="none"/>
                      <a:tailEnd len="sm" w="sm" type="none"/>
                    </a:lnL>
                    <a:lnB cap="flat" cmpd="sng" w="9525">
                      <a:solidFill>
                        <a:srgbClr val="D4DDDF"/>
                      </a:solidFill>
                      <a:prstDash val="solid"/>
                      <a:round/>
                      <a:headEnd len="sm" w="sm" type="none"/>
                      <a:tailEnd len="sm" w="sm" type="none"/>
                    </a:lnB>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KA210 e KA220 del settore pertinente</a:t>
                      </a:r>
                      <a:endParaRPr/>
                    </a:p>
                  </a:txBody>
                  <a:tcPr marT="45725" marB="45725" marR="91450" marL="91450" anchor="ctr">
                    <a:lnB cap="flat" cmpd="sng" w="9525">
                      <a:solidFill>
                        <a:srgbClr val="D4DDDF"/>
                      </a:solidFill>
                      <a:prstDash val="solid"/>
                      <a:round/>
                      <a:headEnd len="sm" w="sm" type="none"/>
                      <a:tailEnd len="sm" w="sm" type="none"/>
                    </a:lnB>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Agenzia nazionale competente*</a:t>
                      </a:r>
                      <a:endParaRPr/>
                    </a:p>
                  </a:txBody>
                  <a:tcPr marT="45725" marB="45725" marR="91450" marL="91450" anchor="ctr">
                    <a:lnR cap="flat" cmpd="sng" w="9525">
                      <a:solidFill>
                        <a:srgbClr val="D4DDDF"/>
                      </a:solidFill>
                      <a:prstDash val="solid"/>
                      <a:round/>
                      <a:headEnd len="sm" w="sm" type="none"/>
                      <a:tailEnd len="sm" w="sm" type="none"/>
                    </a:lnR>
                    <a:lnB cap="flat" cmpd="sng" w="9525">
                      <a:solidFill>
                        <a:srgbClr val="D4DDDF"/>
                      </a:solidFill>
                      <a:prstDash val="solid"/>
                      <a:round/>
                      <a:headEnd len="sm" w="sm" type="none"/>
                      <a:tailEnd len="sm" w="sm" type="none"/>
                    </a:lnB>
                    <a:solidFill>
                      <a:srgbClr val="F0F4F2"/>
                    </a:solidFill>
                  </a:tcPr>
                </a:tc>
              </a:tr>
            </a:tbl>
          </a:graphicData>
        </a:graphic>
      </p:graphicFrame>
      <p:sp>
        <p:nvSpPr>
          <p:cNvPr id="240" name="Google Shape;240;p19"/>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087E86"/>
                </a:solidFill>
                <a:latin typeface="Arial"/>
                <a:ea typeface="Arial"/>
                <a:cs typeface="Arial"/>
                <a:sym typeface="Arial"/>
              </a:rPr>
              <a:t>*Schema dei canali ordinari nazionali. Esistono casi centralizzati specifici previsti dalla Guida.</a:t>
            </a:r>
            <a:endParaRPr/>
          </a:p>
        </p:txBody>
      </p:sp>
      <p:sp>
        <p:nvSpPr>
          <p:cNvPr id="241" name="Google Shape;241;p19"/>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19</a:t>
            </a:r>
            <a:endParaRPr/>
          </a:p>
        </p:txBody>
      </p:sp>
      <p:pic>
        <p:nvPicPr>
          <p:cNvPr id="242" name="Google Shape;242;p19"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247" name="Shape 247"/>
        <p:cNvGrpSpPr/>
        <p:nvPr/>
      </p:nvGrpSpPr>
      <p:grpSpPr>
        <a:xfrm>
          <a:off x="0" y="0"/>
          <a:ext cx="0" cy="0"/>
          <a:chOff x="0" y="0"/>
          <a:chExt cx="0" cy="0"/>
        </a:xfrm>
      </p:grpSpPr>
      <p:sp>
        <p:nvSpPr>
          <p:cNvPr id="248" name="Google Shape;248;p20"/>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123343"/>
                </a:solidFill>
                <a:latin typeface="Arial"/>
                <a:ea typeface="Arial"/>
                <a:cs typeface="Arial"/>
                <a:sym typeface="Arial"/>
              </a:rPr>
              <a:t>KA182-SPO: imparare dal lavoro di un altro ente</a:t>
            </a:r>
            <a:endParaRPr/>
          </a:p>
        </p:txBody>
      </p:sp>
      <p:sp>
        <p:nvSpPr>
          <p:cNvPr id="249" name="Google Shape;249;p20"/>
          <p:cNvSpPr/>
          <p:nvPr/>
        </p:nvSpPr>
        <p:spPr>
          <a:xfrm>
            <a:off x="685800" y="1952625"/>
            <a:ext cx="2857500" cy="95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4950">
                <a:solidFill>
                  <a:srgbClr val="087E86"/>
                </a:solidFill>
                <a:latin typeface="Arial"/>
                <a:ea typeface="Arial"/>
                <a:cs typeface="Arial"/>
                <a:sym typeface="Arial"/>
              </a:rPr>
              <a:t>KA182</a:t>
            </a:r>
            <a:endParaRPr/>
          </a:p>
        </p:txBody>
      </p:sp>
      <p:sp>
        <p:nvSpPr>
          <p:cNvPr id="250" name="Google Shape;250;p20"/>
          <p:cNvSpPr/>
          <p:nvPr/>
        </p:nvSpPr>
        <p:spPr>
          <a:xfrm>
            <a:off x="685800" y="3143250"/>
            <a:ext cx="2857500" cy="1571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325">
                <a:solidFill>
                  <a:srgbClr val="123343"/>
                </a:solidFill>
                <a:latin typeface="Arial"/>
                <a:ea typeface="Arial"/>
                <a:cs typeface="Arial"/>
                <a:sym typeface="Arial"/>
              </a:rPr>
              <a:t>Mobilità del personale sportivo</a:t>
            </a:r>
            <a:endParaRPr/>
          </a:p>
        </p:txBody>
      </p:sp>
      <p:sp>
        <p:nvSpPr>
          <p:cNvPr id="251" name="Google Shape;251;p20"/>
          <p:cNvSpPr/>
          <p:nvPr/>
        </p:nvSpPr>
        <p:spPr>
          <a:xfrm>
            <a:off x="4191000" y="1685925"/>
            <a:ext cx="731520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650">
                <a:solidFill>
                  <a:srgbClr val="087E86"/>
                </a:solidFill>
                <a:latin typeface="Arial"/>
                <a:ea typeface="Arial"/>
                <a:cs typeface="Arial"/>
                <a:sym typeface="Arial"/>
              </a:rPr>
              <a:t>DESTINATARI</a:t>
            </a:r>
            <a:endParaRPr/>
          </a:p>
        </p:txBody>
      </p:sp>
      <p:sp>
        <p:nvSpPr>
          <p:cNvPr id="252" name="Google Shape;252;p20"/>
          <p:cNvSpPr/>
          <p:nvPr/>
        </p:nvSpPr>
        <p:spPr>
          <a:xfrm>
            <a:off x="4191000" y="2095500"/>
            <a:ext cx="7315200" cy="8191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025">
                <a:solidFill>
                  <a:srgbClr val="123343"/>
                </a:solidFill>
                <a:latin typeface="Arial"/>
                <a:ea typeface="Arial"/>
                <a:cs typeface="Arial"/>
                <a:sym typeface="Arial"/>
              </a:rPr>
              <a:t>Personale e volontari con un rapporto documentabile con l’organizzazione.</a:t>
            </a:r>
            <a:endParaRPr/>
          </a:p>
        </p:txBody>
      </p:sp>
      <p:sp>
        <p:nvSpPr>
          <p:cNvPr id="253" name="Google Shape;253;p20"/>
          <p:cNvSpPr/>
          <p:nvPr/>
        </p:nvSpPr>
        <p:spPr>
          <a:xfrm>
            <a:off x="4191000" y="2943225"/>
            <a:ext cx="731520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650">
                <a:solidFill>
                  <a:srgbClr val="087E86"/>
                </a:solidFill>
                <a:latin typeface="Arial"/>
                <a:ea typeface="Arial"/>
                <a:cs typeface="Arial"/>
                <a:sym typeface="Arial"/>
              </a:rPr>
              <a:t>ATTIVITÀ</a:t>
            </a:r>
            <a:endParaRPr/>
          </a:p>
        </p:txBody>
      </p:sp>
      <p:sp>
        <p:nvSpPr>
          <p:cNvPr id="254" name="Google Shape;254;p20"/>
          <p:cNvSpPr/>
          <p:nvPr/>
        </p:nvSpPr>
        <p:spPr>
          <a:xfrm>
            <a:off x="4191000" y="3352800"/>
            <a:ext cx="7315200" cy="8191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025">
                <a:solidFill>
                  <a:srgbClr val="123343"/>
                </a:solidFill>
                <a:latin typeface="Arial"/>
                <a:ea typeface="Arial"/>
                <a:cs typeface="Arial"/>
                <a:sym typeface="Arial"/>
              </a:rPr>
              <a:t>Osservazione del lavoro: 2–14 giorni.</a:t>
            </a:r>
            <a:endParaRPr/>
          </a:p>
          <a:p>
            <a:pPr indent="0" lvl="0" marL="0" marR="0" rtl="0" algn="l">
              <a:spcBef>
                <a:spcPts val="0"/>
              </a:spcBef>
              <a:spcAft>
                <a:spcPts val="0"/>
              </a:spcAft>
              <a:buNone/>
            </a:pPr>
            <a:r>
              <a:rPr b="0" lang="en-US" sz="2025">
                <a:solidFill>
                  <a:srgbClr val="123343"/>
                </a:solidFill>
                <a:latin typeface="Arial"/>
                <a:ea typeface="Arial"/>
                <a:cs typeface="Arial"/>
                <a:sym typeface="Arial"/>
              </a:rPr>
              <a:t>Incarichi di allenamento o formazione: 7–45 giorni.</a:t>
            </a:r>
            <a:endParaRPr/>
          </a:p>
        </p:txBody>
      </p:sp>
      <p:sp>
        <p:nvSpPr>
          <p:cNvPr id="255" name="Google Shape;255;p20"/>
          <p:cNvSpPr/>
          <p:nvPr/>
        </p:nvSpPr>
        <p:spPr>
          <a:xfrm>
            <a:off x="4191000" y="4200525"/>
            <a:ext cx="731520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650">
                <a:solidFill>
                  <a:srgbClr val="087E86"/>
                </a:solidFill>
                <a:latin typeface="Arial"/>
                <a:ea typeface="Arial"/>
                <a:cs typeface="Arial"/>
                <a:sym typeface="Arial"/>
              </a:rPr>
              <a:t>ESEMPIO</a:t>
            </a:r>
            <a:endParaRPr/>
          </a:p>
        </p:txBody>
      </p:sp>
      <p:sp>
        <p:nvSpPr>
          <p:cNvPr id="256" name="Google Shape;256;p20"/>
          <p:cNvSpPr/>
          <p:nvPr/>
        </p:nvSpPr>
        <p:spPr>
          <a:xfrm>
            <a:off x="4191000" y="4610100"/>
            <a:ext cx="7315200" cy="8191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025">
                <a:solidFill>
                  <a:srgbClr val="123343"/>
                </a:solidFill>
                <a:latin typeface="Arial"/>
                <a:ea typeface="Arial"/>
                <a:cs typeface="Arial"/>
                <a:sym typeface="Arial"/>
              </a:rPr>
              <a:t>Osservare una ASD estera che coinvolge volontari e gestisce attività inclusive.</a:t>
            </a:r>
            <a:endParaRPr/>
          </a:p>
        </p:txBody>
      </p:sp>
      <p:sp>
        <p:nvSpPr>
          <p:cNvPr id="257" name="Google Shape;257;p20"/>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087E86"/>
                </a:solidFill>
                <a:latin typeface="Arial"/>
                <a:ea typeface="Arial"/>
                <a:cs typeface="Arial"/>
                <a:sym typeface="Arial"/>
              </a:rPr>
              <a:t>Al rientro: sperimentazione nell’ente di invio e restituzione alla rete. La frequenza di corsi non è ammissibile.</a:t>
            </a:r>
            <a:endParaRPr/>
          </a:p>
        </p:txBody>
      </p:sp>
      <p:sp>
        <p:nvSpPr>
          <p:cNvPr id="258" name="Google Shape;258;p20"/>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20</a:t>
            </a:r>
            <a:endParaRPr/>
          </a:p>
        </p:txBody>
      </p:sp>
      <p:pic>
        <p:nvPicPr>
          <p:cNvPr id="259" name="Google Shape;259;p20"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264" name="Shape 264"/>
        <p:cNvGrpSpPr/>
        <p:nvPr/>
      </p:nvGrpSpPr>
      <p:grpSpPr>
        <a:xfrm>
          <a:off x="0" y="0"/>
          <a:ext cx="0" cy="0"/>
          <a:chOff x="0" y="0"/>
          <a:chExt cx="0" cy="0"/>
        </a:xfrm>
      </p:grpSpPr>
      <p:sp>
        <p:nvSpPr>
          <p:cNvPr id="265" name="Google Shape;265;p21"/>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123343"/>
                </a:solidFill>
                <a:latin typeface="Arial"/>
                <a:ea typeface="Arial"/>
                <a:cs typeface="Arial"/>
                <a:sym typeface="Arial"/>
              </a:rPr>
              <a:t>Sport: un piccolo partenariato per iniziare</a:t>
            </a:r>
            <a:endParaRPr/>
          </a:p>
        </p:txBody>
      </p:sp>
      <p:sp>
        <p:nvSpPr>
          <p:cNvPr id="266" name="Google Shape;266;p21"/>
          <p:cNvSpPr/>
          <p:nvPr/>
        </p:nvSpPr>
        <p:spPr>
          <a:xfrm>
            <a:off x="685800" y="1952625"/>
            <a:ext cx="2857500" cy="95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4950">
                <a:solidFill>
                  <a:srgbClr val="087E86"/>
                </a:solidFill>
                <a:latin typeface="Arial"/>
                <a:ea typeface="Arial"/>
                <a:cs typeface="Arial"/>
                <a:sym typeface="Arial"/>
              </a:rPr>
              <a:t>SSCP</a:t>
            </a:r>
            <a:endParaRPr/>
          </a:p>
        </p:txBody>
      </p:sp>
      <p:sp>
        <p:nvSpPr>
          <p:cNvPr id="267" name="Google Shape;267;p21"/>
          <p:cNvSpPr/>
          <p:nvPr/>
        </p:nvSpPr>
        <p:spPr>
          <a:xfrm>
            <a:off x="685800" y="3143250"/>
            <a:ext cx="2857500" cy="1571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325">
                <a:solidFill>
                  <a:srgbClr val="123343"/>
                </a:solidFill>
                <a:latin typeface="Arial"/>
                <a:ea typeface="Arial"/>
                <a:cs typeface="Arial"/>
                <a:sym typeface="Arial"/>
              </a:rPr>
              <a:t>Small-scale Partnerships</a:t>
            </a:r>
            <a:endParaRPr/>
          </a:p>
        </p:txBody>
      </p:sp>
      <p:sp>
        <p:nvSpPr>
          <p:cNvPr id="268" name="Google Shape;268;p21"/>
          <p:cNvSpPr/>
          <p:nvPr/>
        </p:nvSpPr>
        <p:spPr>
          <a:xfrm>
            <a:off x="4191000" y="1685925"/>
            <a:ext cx="731520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650">
                <a:solidFill>
                  <a:srgbClr val="087E86"/>
                </a:solidFill>
                <a:latin typeface="Arial"/>
                <a:ea typeface="Arial"/>
                <a:cs typeface="Arial"/>
                <a:sym typeface="Arial"/>
              </a:rPr>
              <a:t>STRUTTURA</a:t>
            </a:r>
            <a:endParaRPr/>
          </a:p>
        </p:txBody>
      </p:sp>
      <p:sp>
        <p:nvSpPr>
          <p:cNvPr id="269" name="Google Shape;269;p21"/>
          <p:cNvSpPr/>
          <p:nvPr/>
        </p:nvSpPr>
        <p:spPr>
          <a:xfrm>
            <a:off x="4191000" y="2095500"/>
            <a:ext cx="7315200" cy="8191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025">
                <a:solidFill>
                  <a:srgbClr val="123343"/>
                </a:solidFill>
                <a:latin typeface="Arial"/>
                <a:ea typeface="Arial"/>
                <a:cs typeface="Arial"/>
                <a:sym typeface="Arial"/>
              </a:rPr>
              <a:t>Almeno 2 organizzazioni di 2 Paesi UE o associati al programma.</a:t>
            </a:r>
            <a:endParaRPr/>
          </a:p>
        </p:txBody>
      </p:sp>
      <p:sp>
        <p:nvSpPr>
          <p:cNvPr id="270" name="Google Shape;270;p21"/>
          <p:cNvSpPr/>
          <p:nvPr/>
        </p:nvSpPr>
        <p:spPr>
          <a:xfrm>
            <a:off x="4191000" y="2943225"/>
            <a:ext cx="731520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650">
                <a:solidFill>
                  <a:srgbClr val="087E86"/>
                </a:solidFill>
                <a:latin typeface="Arial"/>
                <a:ea typeface="Arial"/>
                <a:cs typeface="Arial"/>
                <a:sym typeface="Arial"/>
              </a:rPr>
              <a:t>DIMENSIONE</a:t>
            </a:r>
            <a:endParaRPr/>
          </a:p>
        </p:txBody>
      </p:sp>
      <p:sp>
        <p:nvSpPr>
          <p:cNvPr id="271" name="Google Shape;271;p21"/>
          <p:cNvSpPr/>
          <p:nvPr/>
        </p:nvSpPr>
        <p:spPr>
          <a:xfrm>
            <a:off x="4191000" y="3352800"/>
            <a:ext cx="7315200" cy="8191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025">
                <a:solidFill>
                  <a:srgbClr val="123343"/>
                </a:solidFill>
                <a:latin typeface="Arial"/>
                <a:ea typeface="Arial"/>
                <a:cs typeface="Arial"/>
                <a:sym typeface="Arial"/>
              </a:rPr>
              <a:t>6–24 mesi. Forfettario per progetto:</a:t>
            </a:r>
            <a:endParaRPr/>
          </a:p>
          <a:p>
            <a:pPr indent="0" lvl="0" marL="0" marR="0" rtl="0" algn="l">
              <a:spcBef>
                <a:spcPts val="0"/>
              </a:spcBef>
              <a:spcAft>
                <a:spcPts val="0"/>
              </a:spcAft>
              <a:buNone/>
            </a:pPr>
            <a:r>
              <a:rPr b="0" lang="en-US" sz="2025">
                <a:solidFill>
                  <a:srgbClr val="123343"/>
                </a:solidFill>
                <a:latin typeface="Arial"/>
                <a:ea typeface="Arial"/>
                <a:cs typeface="Arial"/>
                <a:sym typeface="Arial"/>
              </a:rPr>
              <a:t>€ 30.000 oppure € 60.000.</a:t>
            </a:r>
            <a:endParaRPr/>
          </a:p>
        </p:txBody>
      </p:sp>
      <p:sp>
        <p:nvSpPr>
          <p:cNvPr id="272" name="Google Shape;272;p21"/>
          <p:cNvSpPr/>
          <p:nvPr/>
        </p:nvSpPr>
        <p:spPr>
          <a:xfrm>
            <a:off x="4191000" y="4200525"/>
            <a:ext cx="731520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650">
                <a:solidFill>
                  <a:srgbClr val="087E86"/>
                </a:solidFill>
                <a:latin typeface="Arial"/>
                <a:ea typeface="Arial"/>
                <a:cs typeface="Arial"/>
                <a:sym typeface="Arial"/>
              </a:rPr>
              <a:t>ESEMPIO</a:t>
            </a:r>
            <a:endParaRPr/>
          </a:p>
        </p:txBody>
      </p:sp>
      <p:sp>
        <p:nvSpPr>
          <p:cNvPr id="273" name="Google Shape;273;p21"/>
          <p:cNvSpPr/>
          <p:nvPr/>
        </p:nvSpPr>
        <p:spPr>
          <a:xfrm>
            <a:off x="4191000" y="4610100"/>
            <a:ext cx="7315200" cy="8191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025">
                <a:solidFill>
                  <a:srgbClr val="123343"/>
                </a:solidFill>
                <a:latin typeface="Arial"/>
                <a:ea typeface="Arial"/>
                <a:cs typeface="Arial"/>
                <a:sym typeface="Arial"/>
              </a:rPr>
              <a:t>Due club sperimentano un percorso comune per volontari e accesso allo sport.</a:t>
            </a:r>
            <a:endParaRPr/>
          </a:p>
        </p:txBody>
      </p:sp>
      <p:sp>
        <p:nvSpPr>
          <p:cNvPr id="274" name="Google Shape;274;p21"/>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087E86"/>
                </a:solidFill>
                <a:latin typeface="Arial"/>
                <a:ea typeface="Arial"/>
                <a:cs typeface="Arial"/>
                <a:sym typeface="Arial"/>
              </a:rPr>
              <a:t>La rete italiana può partecipare al progetto con enti esteri. Il contributo non spetta a ciascun partner.</a:t>
            </a:r>
            <a:endParaRPr/>
          </a:p>
        </p:txBody>
      </p:sp>
      <p:sp>
        <p:nvSpPr>
          <p:cNvPr id="275" name="Google Shape;275;p21"/>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21</a:t>
            </a:r>
            <a:endParaRPr/>
          </a:p>
        </p:txBody>
      </p:sp>
      <p:pic>
        <p:nvPicPr>
          <p:cNvPr id="276" name="Google Shape;276;p21"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281" name="Shape 281"/>
        <p:cNvGrpSpPr/>
        <p:nvPr/>
      </p:nvGrpSpPr>
      <p:grpSpPr>
        <a:xfrm>
          <a:off x="0" y="0"/>
          <a:ext cx="0" cy="0"/>
          <a:chOff x="0" y="0"/>
          <a:chExt cx="0" cy="0"/>
        </a:xfrm>
      </p:grpSpPr>
      <p:sp>
        <p:nvSpPr>
          <p:cNvPr id="282" name="Google Shape;282;p22"/>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123343"/>
                </a:solidFill>
                <a:latin typeface="Arial"/>
                <a:ea typeface="Arial"/>
                <a:cs typeface="Arial"/>
                <a:sym typeface="Arial"/>
              </a:rPr>
              <a:t>Sport: cooperazione per risultati trasferibili</a:t>
            </a:r>
            <a:endParaRPr/>
          </a:p>
        </p:txBody>
      </p:sp>
      <p:sp>
        <p:nvSpPr>
          <p:cNvPr id="283" name="Google Shape;283;p22"/>
          <p:cNvSpPr/>
          <p:nvPr/>
        </p:nvSpPr>
        <p:spPr>
          <a:xfrm>
            <a:off x="685800" y="1952625"/>
            <a:ext cx="2857500" cy="95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4950">
                <a:solidFill>
                  <a:srgbClr val="087E86"/>
                </a:solidFill>
                <a:latin typeface="Arial"/>
                <a:ea typeface="Arial"/>
                <a:cs typeface="Arial"/>
                <a:sym typeface="Arial"/>
              </a:rPr>
              <a:t>SCP</a:t>
            </a:r>
            <a:endParaRPr/>
          </a:p>
        </p:txBody>
      </p:sp>
      <p:sp>
        <p:nvSpPr>
          <p:cNvPr id="284" name="Google Shape;284;p22"/>
          <p:cNvSpPr/>
          <p:nvPr/>
        </p:nvSpPr>
        <p:spPr>
          <a:xfrm>
            <a:off x="685800" y="3143250"/>
            <a:ext cx="2857500" cy="1571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325">
                <a:solidFill>
                  <a:srgbClr val="123343"/>
                </a:solidFill>
                <a:latin typeface="Arial"/>
                <a:ea typeface="Arial"/>
                <a:cs typeface="Arial"/>
                <a:sym typeface="Arial"/>
              </a:rPr>
              <a:t>Cooperation Partnerships</a:t>
            </a:r>
            <a:endParaRPr/>
          </a:p>
        </p:txBody>
      </p:sp>
      <p:sp>
        <p:nvSpPr>
          <p:cNvPr id="285" name="Google Shape;285;p22"/>
          <p:cNvSpPr/>
          <p:nvPr/>
        </p:nvSpPr>
        <p:spPr>
          <a:xfrm>
            <a:off x="4191000" y="1685925"/>
            <a:ext cx="731520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650">
                <a:solidFill>
                  <a:srgbClr val="087E86"/>
                </a:solidFill>
                <a:latin typeface="Arial"/>
                <a:ea typeface="Arial"/>
                <a:cs typeface="Arial"/>
                <a:sym typeface="Arial"/>
              </a:rPr>
              <a:t>STRUTTURA</a:t>
            </a:r>
            <a:endParaRPr/>
          </a:p>
        </p:txBody>
      </p:sp>
      <p:sp>
        <p:nvSpPr>
          <p:cNvPr id="286" name="Google Shape;286;p22"/>
          <p:cNvSpPr/>
          <p:nvPr/>
        </p:nvSpPr>
        <p:spPr>
          <a:xfrm>
            <a:off x="4191000" y="2095500"/>
            <a:ext cx="7315200" cy="8191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025">
                <a:solidFill>
                  <a:srgbClr val="123343"/>
                </a:solidFill>
                <a:latin typeface="Arial"/>
                <a:ea typeface="Arial"/>
                <a:cs typeface="Arial"/>
                <a:sym typeface="Arial"/>
              </a:rPr>
              <a:t>Almeno 3 organizzazioni di 3 Paesi UE o associati. Coordinatore costituito da almeno 2 anni.</a:t>
            </a:r>
            <a:endParaRPr/>
          </a:p>
        </p:txBody>
      </p:sp>
      <p:sp>
        <p:nvSpPr>
          <p:cNvPr id="287" name="Google Shape;287;p22"/>
          <p:cNvSpPr/>
          <p:nvPr/>
        </p:nvSpPr>
        <p:spPr>
          <a:xfrm>
            <a:off x="4191000" y="2943225"/>
            <a:ext cx="731520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650">
                <a:solidFill>
                  <a:srgbClr val="087E86"/>
                </a:solidFill>
                <a:latin typeface="Arial"/>
                <a:ea typeface="Arial"/>
                <a:cs typeface="Arial"/>
                <a:sym typeface="Arial"/>
              </a:rPr>
              <a:t>DIMENSIONE</a:t>
            </a:r>
            <a:endParaRPr/>
          </a:p>
        </p:txBody>
      </p:sp>
      <p:sp>
        <p:nvSpPr>
          <p:cNvPr id="288" name="Google Shape;288;p22"/>
          <p:cNvSpPr/>
          <p:nvPr/>
        </p:nvSpPr>
        <p:spPr>
          <a:xfrm>
            <a:off x="4191000" y="3352800"/>
            <a:ext cx="7315200" cy="8191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025">
                <a:solidFill>
                  <a:srgbClr val="123343"/>
                </a:solidFill>
                <a:latin typeface="Arial"/>
                <a:ea typeface="Arial"/>
                <a:cs typeface="Arial"/>
                <a:sym typeface="Arial"/>
              </a:rPr>
              <a:t>Durata 12–36 mesi. Contributi per progetto:</a:t>
            </a:r>
            <a:endParaRPr/>
          </a:p>
          <a:p>
            <a:pPr indent="0" lvl="0" marL="0" marR="0" rtl="0" algn="l">
              <a:spcBef>
                <a:spcPts val="0"/>
              </a:spcBef>
              <a:spcAft>
                <a:spcPts val="0"/>
              </a:spcAft>
              <a:buNone/>
            </a:pPr>
            <a:r>
              <a:rPr b="0" lang="en-US" sz="2025">
                <a:solidFill>
                  <a:srgbClr val="123343"/>
                </a:solidFill>
                <a:latin typeface="Arial"/>
                <a:ea typeface="Arial"/>
                <a:cs typeface="Arial"/>
                <a:sym typeface="Arial"/>
              </a:rPr>
              <a:t>€ 120.000, € 250.000 oppure € 400.000.</a:t>
            </a:r>
            <a:endParaRPr/>
          </a:p>
        </p:txBody>
      </p:sp>
      <p:sp>
        <p:nvSpPr>
          <p:cNvPr id="289" name="Google Shape;289;p22"/>
          <p:cNvSpPr/>
          <p:nvPr/>
        </p:nvSpPr>
        <p:spPr>
          <a:xfrm>
            <a:off x="4191000" y="4200525"/>
            <a:ext cx="731520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650">
                <a:solidFill>
                  <a:srgbClr val="087E86"/>
                </a:solidFill>
                <a:latin typeface="Arial"/>
                <a:ea typeface="Arial"/>
                <a:cs typeface="Arial"/>
                <a:sym typeface="Arial"/>
              </a:rPr>
              <a:t>ESEMPIO</a:t>
            </a:r>
            <a:endParaRPr/>
          </a:p>
        </p:txBody>
      </p:sp>
      <p:sp>
        <p:nvSpPr>
          <p:cNvPr id="290" name="Google Shape;290;p22"/>
          <p:cNvSpPr/>
          <p:nvPr/>
        </p:nvSpPr>
        <p:spPr>
          <a:xfrm>
            <a:off x="4191000" y="4610100"/>
            <a:ext cx="7315200" cy="8191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025">
                <a:solidFill>
                  <a:srgbClr val="123343"/>
                </a:solidFill>
                <a:latin typeface="Arial"/>
                <a:ea typeface="Arial"/>
                <a:cs typeface="Arial"/>
                <a:sym typeface="Arial"/>
              </a:rPr>
              <a:t>Più partner sperimentano e valutano un metodo di gestione inclusiva dei club.</a:t>
            </a:r>
            <a:endParaRPr/>
          </a:p>
        </p:txBody>
      </p:sp>
      <p:sp>
        <p:nvSpPr>
          <p:cNvPr id="291" name="Google Shape;291;p22"/>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087E86"/>
                </a:solidFill>
                <a:latin typeface="Arial"/>
                <a:ea typeface="Arial"/>
                <a:cs typeface="Arial"/>
                <a:sym typeface="Arial"/>
              </a:rPr>
              <a:t>Per una prima esperienza, partecipare come partner con compiti sostenibili può essere una scelta utile.</a:t>
            </a:r>
            <a:endParaRPr/>
          </a:p>
        </p:txBody>
      </p:sp>
      <p:sp>
        <p:nvSpPr>
          <p:cNvPr id="292" name="Google Shape;292;p22"/>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22</a:t>
            </a:r>
            <a:endParaRPr/>
          </a:p>
        </p:txBody>
      </p:sp>
      <p:pic>
        <p:nvPicPr>
          <p:cNvPr id="293" name="Google Shape;293;p22"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298" name="Shape 298"/>
        <p:cNvGrpSpPr/>
        <p:nvPr/>
      </p:nvGrpSpPr>
      <p:grpSpPr>
        <a:xfrm>
          <a:off x="0" y="0"/>
          <a:ext cx="0" cy="0"/>
          <a:chOff x="0" y="0"/>
          <a:chExt cx="0" cy="0"/>
        </a:xfrm>
      </p:grpSpPr>
      <p:sp>
        <p:nvSpPr>
          <p:cNvPr id="299" name="Google Shape;299;p23"/>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123343"/>
                </a:solidFill>
                <a:latin typeface="Arial"/>
                <a:ea typeface="Arial"/>
                <a:cs typeface="Arial"/>
                <a:sym typeface="Arial"/>
              </a:rPr>
              <a:t>KA210 e KA220: quando sono pertinenti a una ASD</a:t>
            </a:r>
            <a:endParaRPr/>
          </a:p>
        </p:txBody>
      </p:sp>
      <p:graphicFrame>
        <p:nvGraphicFramePr>
          <p:cNvPr id="300" name="Google Shape;300;p23"/>
          <p:cNvGraphicFramePr/>
          <p:nvPr/>
        </p:nvGraphicFramePr>
        <p:xfrm>
          <a:off x="685800" y="1685925"/>
          <a:ext cx="3000000" cy="3000000"/>
        </p:xfrm>
        <a:graphic>
          <a:graphicData uri="http://schemas.openxmlformats.org/drawingml/2006/table">
            <a:tbl>
              <a:tblPr>
                <a:noFill/>
                <a:tableStyleId>{4742E359-371E-4861-9C1C-8CB5F9989A98}</a:tableStyleId>
              </a:tblPr>
              <a:tblGrid>
                <a:gridCol w="3143250"/>
                <a:gridCol w="3810000"/>
                <a:gridCol w="3867150"/>
              </a:tblGrid>
              <a:tr h="485775">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Settore</a:t>
                      </a:r>
                      <a:endParaRPr/>
                    </a:p>
                  </a:txBody>
                  <a:tcPr marT="45725" marB="45725" marR="91450" marL="91450" anchor="ctr">
                    <a:lnL cap="flat" cmpd="sng" w="9525">
                      <a:solidFill>
                        <a:srgbClr val="D4DDDF"/>
                      </a:solidFill>
                      <a:prstDash val="solid"/>
                      <a:round/>
                      <a:headEnd len="sm" w="sm" type="none"/>
                      <a:tailEnd len="sm" w="sm" type="none"/>
                    </a:lnL>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Possibile oggetto del progetto</a:t>
                      </a:r>
                      <a:endParaRPr/>
                    </a:p>
                  </a:txBody>
                  <a:tcPr marT="45725" marB="45725" marR="91450" marL="91450" anchor="ctr">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Verifica necessaria</a:t>
                      </a:r>
                      <a:endParaRPr/>
                    </a:p>
                  </a:txBody>
                  <a:tcPr marT="45725" marB="45725" marR="91450" marL="91450" anchor="ctr">
                    <a:lnR cap="flat" cmpd="sng" w="9525">
                      <a:solidFill>
                        <a:srgbClr val="D4DDDF"/>
                      </a:solidFill>
                      <a:prstDash val="solid"/>
                      <a:round/>
                      <a:headEnd len="sm" w="sm" type="none"/>
                      <a:tailEnd len="sm" w="sm" type="none"/>
                    </a:lnR>
                    <a:lnT cap="flat" cmpd="sng" w="9525">
                      <a:solidFill>
                        <a:srgbClr val="D4DDDF"/>
                      </a:solidFill>
                      <a:prstDash val="solid"/>
                      <a:round/>
                      <a:headEnd len="sm" w="sm" type="none"/>
                      <a:tailEnd len="sm" w="sm" type="none"/>
                    </a:lnT>
                    <a:solidFill>
                      <a:srgbClr val="123343"/>
                    </a:solidFill>
                  </a:tcPr>
                </a:tc>
              </a:tr>
              <a:tr h="1123950">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ADU, educazione degli adulti</a:t>
                      </a:r>
                      <a:endParaRPr/>
                    </a:p>
                  </a:txBody>
                  <a:tcPr marT="45725" marB="45725" marR="91450" marL="91450" anchor="ctr">
                    <a:lnL cap="flat" cmpd="sng" w="9525">
                      <a:solidFill>
                        <a:srgbClr val="D4DDDF"/>
                      </a:solidFill>
                      <a:prstDash val="solid"/>
                      <a:round/>
                      <a:headEnd len="sm" w="sm" type="none"/>
                      <a:tailEnd len="sm" w="sm" type="none"/>
                    </a:lnL>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Apprendimento degli adulti attraverso lo sport</a:t>
                      </a:r>
                      <a:endParaRPr/>
                    </a:p>
                  </a:txBody>
                  <a:tcPr marT="45725" marB="45725" marR="91450" marL="91450" anchor="ctr">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Attività e destinatari coerenti</a:t>
                      </a:r>
                      <a:endParaRPr/>
                    </a:p>
                  </a:txBody>
                  <a:tcPr marT="45725" marB="45725" marR="91450" marL="91450" anchor="ctr">
                    <a:lnR cap="flat" cmpd="sng" w="9525">
                      <a:solidFill>
                        <a:srgbClr val="D4DDDF"/>
                      </a:solidFill>
                      <a:prstDash val="solid"/>
                      <a:round/>
                      <a:headEnd len="sm" w="sm" type="none"/>
                      <a:tailEnd len="sm" w="sm" type="none"/>
                    </a:lnR>
                    <a:solidFill>
                      <a:srgbClr val="FFFFFF"/>
                    </a:solidFill>
                  </a:tcPr>
                </a:tc>
              </a:tr>
              <a:tr h="1123950">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VET, formazione professionale</a:t>
                      </a:r>
                      <a:endParaRPr/>
                    </a:p>
                  </a:txBody>
                  <a:tcPr marT="45725" marB="45725" marR="91450" marL="91450" anchor="ctr">
                    <a:lnL cap="flat" cmpd="sng" w="9525">
                      <a:solidFill>
                        <a:srgbClr val="D4DDDF"/>
                      </a:solidFill>
                      <a:prstDash val="solid"/>
                      <a:round/>
                      <a:headEnd len="sm" w="sm" type="none"/>
                      <a:tailEnd len="sm" w="sm" type="none"/>
                    </a:lnL>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Competenze per ruoli professionali nel settore</a:t>
                      </a:r>
                      <a:endParaRPr/>
                    </a:p>
                  </a:txBody>
                  <a:tcPr marT="45725" marB="45725" marR="91450" marL="91450" anchor="ctr">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Pertinenza alla formazione professionale</a:t>
                      </a:r>
                      <a:endParaRPr/>
                    </a:p>
                  </a:txBody>
                  <a:tcPr marT="45725" marB="45725" marR="91450" marL="91450" anchor="ctr">
                    <a:lnR cap="flat" cmpd="sng" w="9525">
                      <a:solidFill>
                        <a:srgbClr val="D4DDDF"/>
                      </a:solidFill>
                      <a:prstDash val="solid"/>
                      <a:round/>
                      <a:headEnd len="sm" w="sm" type="none"/>
                      <a:tailEnd len="sm" w="sm" type="none"/>
                    </a:lnR>
                    <a:solidFill>
                      <a:srgbClr val="F0F4F2"/>
                    </a:solidFill>
                  </a:tcPr>
                </a:tc>
              </a:tr>
              <a:tr h="1123950">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YOU, gioventù</a:t>
                      </a:r>
                      <a:endParaRPr/>
                    </a:p>
                  </a:txBody>
                  <a:tcPr marT="45725" marB="45725" marR="91450" marL="91450" anchor="ctr">
                    <a:lnL cap="flat" cmpd="sng" w="9525">
                      <a:solidFill>
                        <a:srgbClr val="D4DDDF"/>
                      </a:solidFill>
                      <a:prstDash val="solid"/>
                      <a:round/>
                      <a:headEnd len="sm" w="sm" type="none"/>
                      <a:tailEnd len="sm" w="sm" type="none"/>
                    </a:lnL>
                    <a:lnB cap="flat" cmpd="sng" w="9525">
                      <a:solidFill>
                        <a:srgbClr val="D4DDDF"/>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Metodi educativi e partecipazione giovanile</a:t>
                      </a:r>
                      <a:endParaRPr/>
                    </a:p>
                  </a:txBody>
                  <a:tcPr marT="45725" marB="45725" marR="91450" marL="91450" anchor="ctr">
                    <a:lnB cap="flat" cmpd="sng" w="9525">
                      <a:solidFill>
                        <a:srgbClr val="D4DDDF"/>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Effettivo lavoro con i giovani</a:t>
                      </a:r>
                      <a:endParaRPr/>
                    </a:p>
                  </a:txBody>
                  <a:tcPr marT="45725" marB="45725" marR="91450" marL="91450" anchor="ctr">
                    <a:lnR cap="flat" cmpd="sng" w="9525">
                      <a:solidFill>
                        <a:srgbClr val="D4DDDF"/>
                      </a:solidFill>
                      <a:prstDash val="solid"/>
                      <a:round/>
                      <a:headEnd len="sm" w="sm" type="none"/>
                      <a:tailEnd len="sm" w="sm" type="none"/>
                    </a:lnR>
                    <a:lnB cap="flat" cmpd="sng" w="9525">
                      <a:solidFill>
                        <a:srgbClr val="D4DDDF"/>
                      </a:solidFill>
                      <a:prstDash val="solid"/>
                      <a:round/>
                      <a:headEnd len="sm" w="sm" type="none"/>
                      <a:tailEnd len="sm" w="sm" type="none"/>
                    </a:lnB>
                    <a:solidFill>
                      <a:srgbClr val="FFFFFF"/>
                    </a:solidFill>
                  </a:tcPr>
                </a:tc>
              </a:tr>
            </a:tbl>
          </a:graphicData>
        </a:graphic>
      </p:graphicFrame>
      <p:sp>
        <p:nvSpPr>
          <p:cNvPr id="301" name="Google Shape;301;p23"/>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087E86"/>
                </a:solidFill>
                <a:latin typeface="Arial"/>
                <a:ea typeface="Arial"/>
                <a:cs typeface="Arial"/>
                <a:sym typeface="Arial"/>
              </a:rPr>
              <a:t>KA210: piccola scala. KA220: cooperazione. La scelta del settore nasce dai bisogni formativi reali.</a:t>
            </a:r>
            <a:endParaRPr/>
          </a:p>
        </p:txBody>
      </p:sp>
      <p:sp>
        <p:nvSpPr>
          <p:cNvPr id="302" name="Google Shape;302;p23"/>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23</a:t>
            </a:r>
            <a:endParaRPr/>
          </a:p>
        </p:txBody>
      </p:sp>
      <p:pic>
        <p:nvPicPr>
          <p:cNvPr id="303" name="Google Shape;303;p23"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308" name="Shape 308"/>
        <p:cNvGrpSpPr/>
        <p:nvPr/>
      </p:nvGrpSpPr>
      <p:grpSpPr>
        <a:xfrm>
          <a:off x="0" y="0"/>
          <a:ext cx="0" cy="0"/>
          <a:chOff x="0" y="0"/>
          <a:chExt cx="0" cy="0"/>
        </a:xfrm>
      </p:grpSpPr>
      <p:sp>
        <p:nvSpPr>
          <p:cNvPr id="309" name="Google Shape;309;p24"/>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123343"/>
                </a:solidFill>
                <a:latin typeface="Arial"/>
                <a:ea typeface="Arial"/>
                <a:cs typeface="Arial"/>
                <a:sym typeface="Arial"/>
              </a:rPr>
              <a:t>Altri percorsi europei, con finalità precise</a:t>
            </a:r>
            <a:endParaRPr/>
          </a:p>
        </p:txBody>
      </p:sp>
      <p:graphicFrame>
        <p:nvGraphicFramePr>
          <p:cNvPr id="310" name="Google Shape;310;p24"/>
          <p:cNvGraphicFramePr/>
          <p:nvPr/>
        </p:nvGraphicFramePr>
        <p:xfrm>
          <a:off x="685800" y="1685925"/>
          <a:ext cx="3000000" cy="3000000"/>
        </p:xfrm>
        <a:graphic>
          <a:graphicData uri="http://schemas.openxmlformats.org/drawingml/2006/table">
            <a:tbl>
              <a:tblPr>
                <a:noFill/>
                <a:tableStyleId>{4742E359-371E-4861-9C1C-8CB5F9989A98}</a:tableStyleId>
              </a:tblPr>
              <a:tblGrid>
                <a:gridCol w="3143250"/>
                <a:gridCol w="3810000"/>
                <a:gridCol w="3867150"/>
              </a:tblGrid>
              <a:tr h="485775">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Azione / programma</a:t>
                      </a:r>
                      <a:endParaRPr/>
                    </a:p>
                  </a:txBody>
                  <a:tcPr marT="45725" marB="45725" marR="91450" marL="91450" anchor="ctr">
                    <a:lnL cap="flat" cmpd="sng" w="9525">
                      <a:solidFill>
                        <a:srgbClr val="D4DDDF"/>
                      </a:solidFill>
                      <a:prstDash val="solid"/>
                      <a:round/>
                      <a:headEnd len="sm" w="sm" type="none"/>
                      <a:tailEnd len="sm" w="sm" type="none"/>
                    </a:lnL>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Può interessare per</a:t>
                      </a:r>
                      <a:endParaRPr/>
                    </a:p>
                  </a:txBody>
                  <a:tcPr marT="45725" marB="45725" marR="91450" marL="91450" anchor="ctr">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Condizione essenziale</a:t>
                      </a:r>
                      <a:endParaRPr/>
                    </a:p>
                  </a:txBody>
                  <a:tcPr marT="45725" marB="45725" marR="91450" marL="91450" anchor="ctr">
                    <a:lnR cap="flat" cmpd="sng" w="9525">
                      <a:solidFill>
                        <a:srgbClr val="D4DDDF"/>
                      </a:solidFill>
                      <a:prstDash val="solid"/>
                      <a:round/>
                      <a:headEnd len="sm" w="sm" type="none"/>
                      <a:tailEnd len="sm" w="sm" type="none"/>
                    </a:lnR>
                    <a:lnT cap="flat" cmpd="sng" w="9525">
                      <a:solidFill>
                        <a:srgbClr val="D4DDDF"/>
                      </a:solidFill>
                      <a:prstDash val="solid"/>
                      <a:round/>
                      <a:headEnd len="sm" w="sm" type="none"/>
                      <a:tailEnd len="sm" w="sm" type="none"/>
                    </a:lnT>
                    <a:solidFill>
                      <a:srgbClr val="123343"/>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KA153-YOU</a:t>
                      </a:r>
                      <a:endParaRPr/>
                    </a:p>
                  </a:txBody>
                  <a:tcPr marT="45725" marB="45725" marR="91450" marL="91450" anchor="ctr">
                    <a:lnL cap="flat" cmpd="sng" w="9525">
                      <a:solidFill>
                        <a:srgbClr val="D4DDDF"/>
                      </a:solidFill>
                      <a:prstDash val="solid"/>
                      <a:round/>
                      <a:headEnd len="sm" w="sm" type="none"/>
                      <a:tailEnd len="sm" w="sm" type="none"/>
                    </a:lnL>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Apprendimento degli animatori giovanili</a:t>
                      </a:r>
                      <a:endParaRPr/>
                    </a:p>
                  </a:txBody>
                  <a:tcPr marT="45725" marB="45725" marR="91450" marL="91450" anchor="ctr">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Ruolo reale nel lavoro con i giovani</a:t>
                      </a:r>
                      <a:endParaRPr/>
                    </a:p>
                  </a:txBody>
                  <a:tcPr marT="45725" marB="45725" marR="91450" marL="91450" anchor="ctr">
                    <a:lnR cap="flat" cmpd="sng" w="9525">
                      <a:solidFill>
                        <a:srgbClr val="D4DDDF"/>
                      </a:solidFill>
                      <a:prstDash val="solid"/>
                      <a:round/>
                      <a:headEnd len="sm" w="sm" type="none"/>
                      <a:tailEnd len="sm" w="sm" type="none"/>
                    </a:lnR>
                    <a:solidFill>
                      <a:srgbClr val="FFFFFF"/>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KA154-YOU</a:t>
                      </a:r>
                      <a:endParaRPr/>
                    </a:p>
                  </a:txBody>
                  <a:tcPr marT="45725" marB="45725" marR="91450" marL="91450" anchor="ctr">
                    <a:lnL cap="flat" cmpd="sng" w="9525">
                      <a:solidFill>
                        <a:srgbClr val="D4DDDF"/>
                      </a:solidFill>
                      <a:prstDash val="solid"/>
                      <a:round/>
                      <a:headEnd len="sm" w="sm" type="none"/>
                      <a:tailEnd len="sm" w="sm" type="none"/>
                    </a:lnL>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Partecipazione dei giovani alla vita democratica</a:t>
                      </a:r>
                      <a:endParaRPr/>
                    </a:p>
                  </a:txBody>
                  <a:tcPr marT="45725" marB="45725" marR="91450" marL="91450" anchor="ctr">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Giovani protagonisti delle attività</a:t>
                      </a:r>
                      <a:endParaRPr/>
                    </a:p>
                  </a:txBody>
                  <a:tcPr marT="45725" marB="45725" marR="91450" marL="91450" anchor="ctr">
                    <a:lnR cap="flat" cmpd="sng" w="9525">
                      <a:solidFill>
                        <a:srgbClr val="D4DDDF"/>
                      </a:solidFill>
                      <a:prstDash val="solid"/>
                      <a:round/>
                      <a:headEnd len="sm" w="sm" type="none"/>
                      <a:tailEnd len="sm" w="sm" type="none"/>
                    </a:lnR>
                    <a:solidFill>
                      <a:srgbClr val="F0F4F2"/>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ESC30, progetti di solidarietà</a:t>
                      </a:r>
                      <a:endParaRPr/>
                    </a:p>
                  </a:txBody>
                  <a:tcPr marT="45725" marB="45725" marR="91450" marL="91450" anchor="ctr">
                    <a:lnL cap="flat" cmpd="sng" w="9525">
                      <a:solidFill>
                        <a:srgbClr val="D4DDDF"/>
                      </a:solidFill>
                      <a:prstDash val="solid"/>
                      <a:round/>
                      <a:headEnd len="sm" w="sm" type="none"/>
                      <a:tailEnd len="sm" w="sm" type="none"/>
                    </a:lnL>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Iniziative per la comunità</a:t>
                      </a:r>
                      <a:endParaRPr/>
                    </a:p>
                  </a:txBody>
                  <a:tcPr marT="45725" marB="45725" marR="91450" marL="91450" anchor="ctr">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Almeno 5 giovani tra 18 e 30 anni</a:t>
                      </a:r>
                      <a:endParaRPr/>
                    </a:p>
                  </a:txBody>
                  <a:tcPr marT="45725" marB="45725" marR="91450" marL="91450" anchor="ctr">
                    <a:lnR cap="flat" cmpd="sng" w="9525">
                      <a:solidFill>
                        <a:srgbClr val="D4DDDF"/>
                      </a:solidFill>
                      <a:prstDash val="solid"/>
                      <a:round/>
                      <a:headEnd len="sm" w="sm" type="none"/>
                      <a:tailEnd len="sm" w="sm" type="none"/>
                    </a:lnR>
                    <a:solidFill>
                      <a:srgbClr val="FFFFFF"/>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CERV</a:t>
                      </a:r>
                      <a:endParaRPr/>
                    </a:p>
                  </a:txBody>
                  <a:tcPr marT="45725" marB="45725" marR="91450" marL="91450" anchor="ctr">
                    <a:lnL cap="flat" cmpd="sng" w="9525">
                      <a:solidFill>
                        <a:srgbClr val="D4DDDF"/>
                      </a:solidFill>
                      <a:prstDash val="solid"/>
                      <a:round/>
                      <a:headEnd len="sm" w="sm" type="none"/>
                      <a:tailEnd len="sm" w="sm" type="none"/>
                    </a:lnL>
                    <a:lnB cap="flat" cmpd="sng" w="9525">
                      <a:solidFill>
                        <a:srgbClr val="D4DDDF"/>
                      </a:solidFill>
                      <a:prstDash val="solid"/>
                      <a:round/>
                      <a:headEnd len="sm" w="sm" type="none"/>
                      <a:tailEnd len="sm" w="sm" type="none"/>
                    </a:lnB>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Diritti, uguaglianza e cittadinanza</a:t>
                      </a:r>
                      <a:endParaRPr/>
                    </a:p>
                  </a:txBody>
                  <a:tcPr marT="45725" marB="45725" marR="91450" marL="91450" anchor="ctr">
                    <a:lnB cap="flat" cmpd="sng" w="9525">
                      <a:solidFill>
                        <a:srgbClr val="D4DDDF"/>
                      </a:solidFill>
                      <a:prstDash val="solid"/>
                      <a:round/>
                      <a:headEnd len="sm" w="sm" type="none"/>
                      <a:tailEnd len="sm" w="sm" type="none"/>
                    </a:lnB>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Coerenza con tema e requisiti del call</a:t>
                      </a:r>
                      <a:endParaRPr/>
                    </a:p>
                  </a:txBody>
                  <a:tcPr marT="45725" marB="45725" marR="91450" marL="91450" anchor="ctr">
                    <a:lnR cap="flat" cmpd="sng" w="9525">
                      <a:solidFill>
                        <a:srgbClr val="D4DDDF"/>
                      </a:solidFill>
                      <a:prstDash val="solid"/>
                      <a:round/>
                      <a:headEnd len="sm" w="sm" type="none"/>
                      <a:tailEnd len="sm" w="sm" type="none"/>
                    </a:lnR>
                    <a:lnB cap="flat" cmpd="sng" w="9525">
                      <a:solidFill>
                        <a:srgbClr val="D4DDDF"/>
                      </a:solidFill>
                      <a:prstDash val="solid"/>
                      <a:round/>
                      <a:headEnd len="sm" w="sm" type="none"/>
                      <a:tailEnd len="sm" w="sm" type="none"/>
                    </a:lnB>
                    <a:solidFill>
                      <a:srgbClr val="F0F4F2"/>
                    </a:solidFill>
                  </a:tcPr>
                </a:tc>
              </a:tr>
            </a:tbl>
          </a:graphicData>
        </a:graphic>
      </p:graphicFrame>
      <p:sp>
        <p:nvSpPr>
          <p:cNvPr id="311" name="Google Shape;311;p24"/>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087E86"/>
                </a:solidFill>
                <a:latin typeface="Arial"/>
                <a:ea typeface="Arial"/>
                <a:cs typeface="Arial"/>
                <a:sym typeface="Arial"/>
              </a:rPr>
              <a:t>Lo sport può essere un contesto educativo e sociale, secondo gli obiettivi dell’azione scelta.</a:t>
            </a:r>
            <a:endParaRPr/>
          </a:p>
        </p:txBody>
      </p:sp>
      <p:sp>
        <p:nvSpPr>
          <p:cNvPr id="312" name="Google Shape;312;p24"/>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24</a:t>
            </a:r>
            <a:endParaRPr/>
          </a:p>
        </p:txBody>
      </p:sp>
      <p:pic>
        <p:nvPicPr>
          <p:cNvPr id="313" name="Google Shape;313;p24"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318" name="Shape 318"/>
        <p:cNvGrpSpPr/>
        <p:nvPr/>
      </p:nvGrpSpPr>
      <p:grpSpPr>
        <a:xfrm>
          <a:off x="0" y="0"/>
          <a:ext cx="0" cy="0"/>
          <a:chOff x="0" y="0"/>
          <a:chExt cx="0" cy="0"/>
        </a:xfrm>
      </p:grpSpPr>
      <p:sp>
        <p:nvSpPr>
          <p:cNvPr id="319" name="Google Shape;319;p25"/>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123343"/>
                </a:solidFill>
                <a:latin typeface="Arial"/>
                <a:ea typeface="Arial"/>
                <a:cs typeface="Arial"/>
                <a:sym typeface="Arial"/>
              </a:rPr>
              <a:t>I canali nazionali richiedono un progetto pertinente</a:t>
            </a:r>
            <a:endParaRPr/>
          </a:p>
        </p:txBody>
      </p:sp>
      <p:graphicFrame>
        <p:nvGraphicFramePr>
          <p:cNvPr id="320" name="Google Shape;320;p25"/>
          <p:cNvGraphicFramePr/>
          <p:nvPr/>
        </p:nvGraphicFramePr>
        <p:xfrm>
          <a:off x="685800" y="1685925"/>
          <a:ext cx="3000000" cy="3000000"/>
        </p:xfrm>
        <a:graphic>
          <a:graphicData uri="http://schemas.openxmlformats.org/drawingml/2006/table">
            <a:tbl>
              <a:tblPr>
                <a:noFill/>
                <a:tableStyleId>{4742E359-371E-4861-9C1C-8CB5F9989A98}</a:tableStyleId>
              </a:tblPr>
              <a:tblGrid>
                <a:gridCol w="3143250"/>
                <a:gridCol w="3810000"/>
                <a:gridCol w="3867150"/>
              </a:tblGrid>
              <a:tr h="485775">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Canale da conoscere</a:t>
                      </a:r>
                      <a:endParaRPr/>
                    </a:p>
                  </a:txBody>
                  <a:tcPr marT="45725" marB="45725" marR="91450" marL="91450" anchor="ctr">
                    <a:lnL cap="flat" cmpd="sng" w="9525">
                      <a:solidFill>
                        <a:srgbClr val="D4DDDF"/>
                      </a:solidFill>
                      <a:prstDash val="solid"/>
                      <a:round/>
                      <a:headEnd len="sm" w="sm" type="none"/>
                      <a:tailEnd len="sm" w="sm" type="none"/>
                    </a:lnL>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Utilità possibile</a:t>
                      </a:r>
                      <a:endParaRPr/>
                    </a:p>
                  </a:txBody>
                  <a:tcPr marT="45725" marB="45725" marR="91450" marL="91450" anchor="ctr">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Primo controllo</a:t>
                      </a:r>
                      <a:endParaRPr/>
                    </a:p>
                  </a:txBody>
                  <a:tcPr marT="45725" marB="45725" marR="91450" marL="91450" anchor="ctr">
                    <a:lnR cap="flat" cmpd="sng" w="9525">
                      <a:solidFill>
                        <a:srgbClr val="D4DDDF"/>
                      </a:solidFill>
                      <a:prstDash val="solid"/>
                      <a:round/>
                      <a:headEnd len="sm" w="sm" type="none"/>
                      <a:tailEnd len="sm" w="sm" type="none"/>
                    </a:lnR>
                    <a:lnT cap="flat" cmpd="sng" w="9525">
                      <a:solidFill>
                        <a:srgbClr val="D4DDDF"/>
                      </a:solidFill>
                      <a:prstDash val="solid"/>
                      <a:round/>
                      <a:headEnd len="sm" w="sm" type="none"/>
                      <a:tailEnd len="sm" w="sm" type="none"/>
                    </a:lnT>
                    <a:solidFill>
                      <a:srgbClr val="123343"/>
                    </a:solidFill>
                  </a:tcPr>
                </a:tc>
              </a:tr>
              <a:tr h="1123950">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Sport e Salute, Sport di Tutti</a:t>
                      </a:r>
                      <a:endParaRPr/>
                    </a:p>
                  </a:txBody>
                  <a:tcPr marT="45725" marB="45725" marR="91450" marL="91450" anchor="ctr">
                    <a:lnL cap="flat" cmpd="sng" w="9525">
                      <a:solidFill>
                        <a:srgbClr val="D4DDDF"/>
                      </a:solidFill>
                      <a:prstDash val="solid"/>
                      <a:round/>
                      <a:headEnd len="sm" w="sm" type="none"/>
                      <a:tailEnd len="sm" w="sm" type="none"/>
                    </a:lnL>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Accesso e inclusione attraverso lo sport</a:t>
                      </a:r>
                      <a:endParaRPr/>
                    </a:p>
                  </a:txBody>
                  <a:tcPr marT="45725" marB="45725" marR="91450" marL="91450" anchor="ctr">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Singolo avviso e destinatari</a:t>
                      </a:r>
                      <a:endParaRPr/>
                    </a:p>
                  </a:txBody>
                  <a:tcPr marT="45725" marB="45725" marR="91450" marL="91450" anchor="ctr">
                    <a:lnR cap="flat" cmpd="sng" w="9525">
                      <a:solidFill>
                        <a:srgbClr val="D4DDDF"/>
                      </a:solidFill>
                      <a:prstDash val="solid"/>
                      <a:round/>
                      <a:headEnd len="sm" w="sm" type="none"/>
                      <a:tailEnd len="sm" w="sm" type="none"/>
                    </a:lnR>
                    <a:solidFill>
                      <a:srgbClr val="FFFFFF"/>
                    </a:solidFill>
                  </a:tcPr>
                </a:tc>
              </a:tr>
              <a:tr h="1123950">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Dipartimento per lo Sport</a:t>
                      </a:r>
                      <a:endParaRPr/>
                    </a:p>
                  </a:txBody>
                  <a:tcPr marT="45725" marB="45725" marR="91450" marL="91450" anchor="ctr">
                    <a:lnL cap="flat" cmpd="sng" w="9525">
                      <a:solidFill>
                        <a:srgbClr val="D4DDDF"/>
                      </a:solidFill>
                      <a:prstDash val="solid"/>
                      <a:round/>
                      <a:headEnd len="sm" w="sm" type="none"/>
                      <a:tailEnd len="sm" w="sm" type="none"/>
                    </a:lnL>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Avvisi tematici e interventi sportivi</a:t>
                      </a:r>
                      <a:endParaRPr/>
                    </a:p>
                  </a:txBody>
                  <a:tcPr marT="45725" marB="45725" marR="91450" marL="91450" anchor="ctr">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Soggetti, attività e risorse ammesse</a:t>
                      </a:r>
                      <a:endParaRPr/>
                    </a:p>
                  </a:txBody>
                  <a:tcPr marT="45725" marB="45725" marR="91450" marL="91450" anchor="ctr">
                    <a:lnR cap="flat" cmpd="sng" w="9525">
                      <a:solidFill>
                        <a:srgbClr val="D4DDDF"/>
                      </a:solidFill>
                      <a:prstDash val="solid"/>
                      <a:round/>
                      <a:headEnd len="sm" w="sm" type="none"/>
                      <a:tailEnd len="sm" w="sm" type="none"/>
                    </a:lnR>
                    <a:solidFill>
                      <a:srgbClr val="F0F4F2"/>
                    </a:solidFill>
                  </a:tcPr>
                </a:tc>
              </a:tr>
              <a:tr h="1123950">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Organismi sportivi e reti</a:t>
                      </a:r>
                      <a:endParaRPr/>
                    </a:p>
                  </a:txBody>
                  <a:tcPr marT="45725" marB="45725" marR="91450" marL="91450" anchor="ctr">
                    <a:lnL cap="flat" cmpd="sng" w="9525">
                      <a:solidFill>
                        <a:srgbClr val="D4DDDF"/>
                      </a:solidFill>
                      <a:prstDash val="solid"/>
                      <a:round/>
                      <a:headEnd len="sm" w="sm" type="none"/>
                      <a:tailEnd len="sm" w="sm" type="none"/>
                    </a:lnL>
                    <a:lnB cap="flat" cmpd="sng" w="9525">
                      <a:solidFill>
                        <a:srgbClr val="D4DDDF"/>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Formazione e partenariati territoriali</a:t>
                      </a:r>
                      <a:endParaRPr/>
                    </a:p>
                  </a:txBody>
                  <a:tcPr marT="45725" marB="45725" marR="91450" marL="91450" anchor="ctr">
                    <a:lnB cap="flat" cmpd="sng" w="9525">
                      <a:solidFill>
                        <a:srgbClr val="D4DDDF"/>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Percorso disponibile e condizioni</a:t>
                      </a:r>
                      <a:endParaRPr/>
                    </a:p>
                  </a:txBody>
                  <a:tcPr marT="45725" marB="45725" marR="91450" marL="91450" anchor="ctr">
                    <a:lnR cap="flat" cmpd="sng" w="9525">
                      <a:solidFill>
                        <a:srgbClr val="D4DDDF"/>
                      </a:solidFill>
                      <a:prstDash val="solid"/>
                      <a:round/>
                      <a:headEnd len="sm" w="sm" type="none"/>
                      <a:tailEnd len="sm" w="sm" type="none"/>
                    </a:lnR>
                    <a:lnB cap="flat" cmpd="sng" w="9525">
                      <a:solidFill>
                        <a:srgbClr val="D4DDDF"/>
                      </a:solidFill>
                      <a:prstDash val="solid"/>
                      <a:round/>
                      <a:headEnd len="sm" w="sm" type="none"/>
                      <a:tailEnd len="sm" w="sm" type="none"/>
                    </a:lnB>
                    <a:solidFill>
                      <a:srgbClr val="FFFFFF"/>
                    </a:solidFill>
                  </a:tcPr>
                </a:tc>
              </a:tr>
            </a:tbl>
          </a:graphicData>
        </a:graphic>
      </p:graphicFrame>
      <p:sp>
        <p:nvSpPr>
          <p:cNvPr id="321" name="Google Shape;321;p25"/>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087E86"/>
                </a:solidFill>
                <a:latin typeface="Arial"/>
                <a:ea typeface="Arial"/>
                <a:cs typeface="Arial"/>
                <a:sym typeface="Arial"/>
              </a:rPr>
              <a:t>Un avviso per attività sportive o inclusione non finanzia automaticamente lo sportello amministrativo della rete.</a:t>
            </a:r>
            <a:endParaRPr/>
          </a:p>
        </p:txBody>
      </p:sp>
      <p:sp>
        <p:nvSpPr>
          <p:cNvPr id="322" name="Google Shape;322;p25"/>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25</a:t>
            </a:r>
            <a:endParaRPr/>
          </a:p>
        </p:txBody>
      </p:sp>
      <p:pic>
        <p:nvPicPr>
          <p:cNvPr id="323" name="Google Shape;323;p25"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328" name="Shape 328"/>
        <p:cNvGrpSpPr/>
        <p:nvPr/>
      </p:nvGrpSpPr>
      <p:grpSpPr>
        <a:xfrm>
          <a:off x="0" y="0"/>
          <a:ext cx="0" cy="0"/>
          <a:chOff x="0" y="0"/>
          <a:chExt cx="0" cy="0"/>
        </a:xfrm>
      </p:grpSpPr>
      <p:sp>
        <p:nvSpPr>
          <p:cNvPr id="329" name="Google Shape;329;p26"/>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123343"/>
                </a:solidFill>
                <a:latin typeface="Arial"/>
                <a:ea typeface="Arial"/>
                <a:cs typeface="Arial"/>
                <a:sym typeface="Arial"/>
              </a:rPr>
              <a:t>Lazio e Roma: esempi vicini alle associazioni</a:t>
            </a:r>
            <a:endParaRPr/>
          </a:p>
        </p:txBody>
      </p:sp>
      <p:graphicFrame>
        <p:nvGraphicFramePr>
          <p:cNvPr id="330" name="Google Shape;330;p26"/>
          <p:cNvGraphicFramePr/>
          <p:nvPr/>
        </p:nvGraphicFramePr>
        <p:xfrm>
          <a:off x="685800" y="1685925"/>
          <a:ext cx="3000000" cy="3000000"/>
        </p:xfrm>
        <a:graphic>
          <a:graphicData uri="http://schemas.openxmlformats.org/drawingml/2006/table">
            <a:tbl>
              <a:tblPr>
                <a:noFill/>
                <a:tableStyleId>{4742E359-371E-4861-9C1C-8CB5F9989A98}</a:tableStyleId>
              </a:tblPr>
              <a:tblGrid>
                <a:gridCol w="3143250"/>
                <a:gridCol w="3810000"/>
                <a:gridCol w="3867150"/>
              </a:tblGrid>
              <a:tr h="485775">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Esempio / fonte</a:t>
                      </a:r>
                      <a:endParaRPr/>
                    </a:p>
                  </a:txBody>
                  <a:tcPr marT="45725" marB="45725" marR="91450" marL="91450" anchor="ctr">
                    <a:lnL cap="flat" cmpd="sng" w="9525">
                      <a:solidFill>
                        <a:srgbClr val="D4DDDF"/>
                      </a:solidFill>
                      <a:prstDash val="solid"/>
                      <a:round/>
                      <a:headEnd len="sm" w="sm" type="none"/>
                      <a:tailEnd len="sm" w="sm" type="none"/>
                    </a:lnL>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Che cosa sostiene</a:t>
                      </a:r>
                      <a:endParaRPr/>
                    </a:p>
                  </a:txBody>
                  <a:tcPr marT="45725" marB="45725" marR="91450" marL="91450" anchor="ctr">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Che cosa verificare</a:t>
                      </a:r>
                      <a:endParaRPr/>
                    </a:p>
                  </a:txBody>
                  <a:tcPr marT="45725" marB="45725" marR="91450" marL="91450" anchor="ctr">
                    <a:lnR cap="flat" cmpd="sng" w="9525">
                      <a:solidFill>
                        <a:srgbClr val="D4DDDF"/>
                      </a:solidFill>
                      <a:prstDash val="solid"/>
                      <a:round/>
                      <a:headEnd len="sm" w="sm" type="none"/>
                      <a:tailEnd len="sm" w="sm" type="none"/>
                    </a:lnR>
                    <a:lnT cap="flat" cmpd="sng" w="9525">
                      <a:solidFill>
                        <a:srgbClr val="D4DDDF"/>
                      </a:solidFill>
                      <a:prstDash val="solid"/>
                      <a:round/>
                      <a:headEnd len="sm" w="sm" type="none"/>
                      <a:tailEnd len="sm" w="sm" type="none"/>
                    </a:lnT>
                    <a:solidFill>
                      <a:srgbClr val="123343"/>
                    </a:solidFill>
                  </a:tcPr>
                </a:tc>
              </a:tr>
              <a:tr h="1123950">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Regione Lazio, sezione Sport</a:t>
                      </a:r>
                      <a:endParaRPr/>
                    </a:p>
                  </a:txBody>
                  <a:tcPr marT="45725" marB="45725" marR="91450" marL="91450" anchor="ctr">
                    <a:lnL cap="flat" cmpd="sng" w="9525">
                      <a:solidFill>
                        <a:srgbClr val="D4DDDF"/>
                      </a:solidFill>
                      <a:prstDash val="solid"/>
                      <a:round/>
                      <a:headEnd len="sm" w="sm" type="none"/>
                      <a:tailEnd len="sm" w="sm" type="none"/>
                    </a:lnL>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Avvisi per attività e operatori sportivi</a:t>
                      </a:r>
                      <a:endParaRPr/>
                    </a:p>
                  </a:txBody>
                  <a:tcPr marT="45725" marB="45725" marR="91450" marL="91450" anchor="ctr">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Requisiti e annualità del singolo avviso</a:t>
                      </a:r>
                      <a:endParaRPr/>
                    </a:p>
                  </a:txBody>
                  <a:tcPr marT="45725" marB="45725" marR="91450" marL="91450" anchor="ctr">
                    <a:lnR cap="flat" cmpd="sng" w="9525">
                      <a:solidFill>
                        <a:srgbClr val="D4DDDF"/>
                      </a:solidFill>
                      <a:prstDash val="solid"/>
                      <a:round/>
                      <a:headEnd len="sm" w="sm" type="none"/>
                      <a:tailEnd len="sm" w="sm" type="none"/>
                    </a:lnR>
                    <a:solidFill>
                      <a:srgbClr val="FFFFFF"/>
                    </a:solidFill>
                  </a:tcPr>
                </a:tc>
              </a:tr>
              <a:tr h="1123950">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Voucher Sport Lazio 2026</a:t>
                      </a:r>
                      <a:endParaRPr/>
                    </a:p>
                  </a:txBody>
                  <a:tcPr marT="45725" marB="45725" marR="91450" marL="91450" anchor="ctr">
                    <a:lnL cap="flat" cmpd="sng" w="9525">
                      <a:solidFill>
                        <a:srgbClr val="D4DDDF"/>
                      </a:solidFill>
                      <a:prstDash val="solid"/>
                      <a:round/>
                      <a:headEnd len="sm" w="sm" type="none"/>
                      <a:tailEnd len="sm" w="sm" type="none"/>
                    </a:lnL>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Accesso dei giovani alle attività</a:t>
                      </a:r>
                      <a:endParaRPr/>
                    </a:p>
                  </a:txBody>
                  <a:tcPr marT="45725" marB="45725" marR="91450" marL="91450" anchor="ctr">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Adesione enti e regole di erogazione</a:t>
                      </a:r>
                      <a:endParaRPr/>
                    </a:p>
                  </a:txBody>
                  <a:tcPr marT="45725" marB="45725" marR="91450" marL="91450" anchor="ctr">
                    <a:lnR cap="flat" cmpd="sng" w="9525">
                      <a:solidFill>
                        <a:srgbClr val="D4DDDF"/>
                      </a:solidFill>
                      <a:prstDash val="solid"/>
                      <a:round/>
                      <a:headEnd len="sm" w="sm" type="none"/>
                      <a:tailEnd len="sm" w="sm" type="none"/>
                    </a:lnR>
                    <a:solidFill>
                      <a:srgbClr val="F0F4F2"/>
                    </a:solidFill>
                  </a:tcPr>
                </a:tc>
              </a:tr>
              <a:tr h="1123950">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Roma Capitale, contributi 2026–2027</a:t>
                      </a:r>
                      <a:endParaRPr/>
                    </a:p>
                  </a:txBody>
                  <a:tcPr marT="45725" marB="45725" marR="91450" marL="91450" anchor="ctr">
                    <a:lnL cap="flat" cmpd="sng" w="9525">
                      <a:solidFill>
                        <a:srgbClr val="D4DDDF"/>
                      </a:solidFill>
                      <a:prstDash val="solid"/>
                      <a:round/>
                      <a:headEnd len="sm" w="sm" type="none"/>
                      <a:tailEnd len="sm" w="sm" type="none"/>
                    </a:lnL>
                    <a:lnB cap="flat" cmpd="sng" w="9525">
                      <a:solidFill>
                        <a:srgbClr val="D4DDDF"/>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Iniziative sportive sul territorio</a:t>
                      </a:r>
                      <a:endParaRPr/>
                    </a:p>
                  </a:txBody>
                  <a:tcPr marT="45725" marB="45725" marR="91450" marL="91450" anchor="ctr">
                    <a:lnB cap="flat" cmpd="sng" w="9525">
                      <a:solidFill>
                        <a:srgbClr val="D4DDDF"/>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Avviso, destinatari e rendiconto</a:t>
                      </a:r>
                      <a:endParaRPr/>
                    </a:p>
                  </a:txBody>
                  <a:tcPr marT="45725" marB="45725" marR="91450" marL="91450" anchor="ctr">
                    <a:lnR cap="flat" cmpd="sng" w="9525">
                      <a:solidFill>
                        <a:srgbClr val="D4DDDF"/>
                      </a:solidFill>
                      <a:prstDash val="solid"/>
                      <a:round/>
                      <a:headEnd len="sm" w="sm" type="none"/>
                      <a:tailEnd len="sm" w="sm" type="none"/>
                    </a:lnR>
                    <a:lnB cap="flat" cmpd="sng" w="9525">
                      <a:solidFill>
                        <a:srgbClr val="D4DDDF"/>
                      </a:solidFill>
                      <a:prstDash val="solid"/>
                      <a:round/>
                      <a:headEnd len="sm" w="sm" type="none"/>
                      <a:tailEnd len="sm" w="sm" type="none"/>
                    </a:lnB>
                    <a:solidFill>
                      <a:srgbClr val="FFFFFF"/>
                    </a:solidFill>
                  </a:tcPr>
                </a:tc>
              </a:tr>
            </a:tbl>
          </a:graphicData>
        </a:graphic>
      </p:graphicFrame>
      <p:sp>
        <p:nvSpPr>
          <p:cNvPr id="331" name="Google Shape;331;p26"/>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087E86"/>
                </a:solidFill>
                <a:latin typeface="Arial"/>
                <a:ea typeface="Arial"/>
                <a:cs typeface="Arial"/>
                <a:sym typeface="Arial"/>
              </a:rPr>
              <a:t>Esempi 2026, non elenco di bandi aperti: la candidatura enti al Voucher è scaduta il 18 marzo 2026.</a:t>
            </a:r>
            <a:endParaRPr/>
          </a:p>
        </p:txBody>
      </p:sp>
      <p:sp>
        <p:nvSpPr>
          <p:cNvPr id="332" name="Google Shape;332;p26"/>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26</a:t>
            </a:r>
            <a:endParaRPr/>
          </a:p>
        </p:txBody>
      </p:sp>
      <p:pic>
        <p:nvPicPr>
          <p:cNvPr id="333" name="Google Shape;333;p26"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338" name="Shape 338"/>
        <p:cNvGrpSpPr/>
        <p:nvPr/>
      </p:nvGrpSpPr>
      <p:grpSpPr>
        <a:xfrm>
          <a:off x="0" y="0"/>
          <a:ext cx="0" cy="0"/>
          <a:chOff x="0" y="0"/>
          <a:chExt cx="0" cy="0"/>
        </a:xfrm>
      </p:grpSpPr>
      <p:sp>
        <p:nvSpPr>
          <p:cNvPr id="339" name="Google Shape;339;p27"/>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123343"/>
                </a:solidFill>
                <a:latin typeface="Arial"/>
                <a:ea typeface="Arial"/>
                <a:cs typeface="Arial"/>
                <a:sym typeface="Arial"/>
              </a:rPr>
              <a:t>La scheda bando evita candidature inadatte</a:t>
            </a:r>
            <a:endParaRPr/>
          </a:p>
        </p:txBody>
      </p:sp>
      <p:graphicFrame>
        <p:nvGraphicFramePr>
          <p:cNvPr id="340" name="Google Shape;340;p27"/>
          <p:cNvGraphicFramePr/>
          <p:nvPr/>
        </p:nvGraphicFramePr>
        <p:xfrm>
          <a:off x="685800" y="1685925"/>
          <a:ext cx="3000000" cy="3000000"/>
        </p:xfrm>
        <a:graphic>
          <a:graphicData uri="http://schemas.openxmlformats.org/drawingml/2006/table">
            <a:tbl>
              <a:tblPr>
                <a:noFill/>
                <a:tableStyleId>{4742E359-371E-4861-9C1C-8CB5F9989A98}</a:tableStyleId>
              </a:tblPr>
              <a:tblGrid>
                <a:gridCol w="3810000"/>
                <a:gridCol w="7010400"/>
              </a:tblGrid>
              <a:tr h="485775">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Campo da compilare</a:t>
                      </a:r>
                      <a:endParaRPr/>
                    </a:p>
                  </a:txBody>
                  <a:tcPr marT="45725" marB="45725" marR="91450" marL="91450" anchor="ctr">
                    <a:lnL cap="flat" cmpd="sng" w="9525">
                      <a:solidFill>
                        <a:srgbClr val="D4DDDF"/>
                      </a:solidFill>
                      <a:prstDash val="solid"/>
                      <a:round/>
                      <a:headEnd len="sm" w="sm" type="none"/>
                      <a:tailEnd len="sm" w="sm" type="none"/>
                    </a:lnL>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Domanda da chiudere prima di partire</a:t>
                      </a:r>
                      <a:endParaRPr/>
                    </a:p>
                  </a:txBody>
                  <a:tcPr marT="45725" marB="45725" marR="91450" marL="91450" anchor="ctr">
                    <a:lnR cap="flat" cmpd="sng" w="9525">
                      <a:solidFill>
                        <a:srgbClr val="D4DDDF"/>
                      </a:solidFill>
                      <a:prstDash val="solid"/>
                      <a:round/>
                      <a:headEnd len="sm" w="sm" type="none"/>
                      <a:tailEnd len="sm" w="sm" type="none"/>
                    </a:lnR>
                    <a:lnT cap="flat" cmpd="sng" w="9525">
                      <a:solidFill>
                        <a:srgbClr val="D4DDDF"/>
                      </a:solidFill>
                      <a:prstDash val="solid"/>
                      <a:round/>
                      <a:headEnd len="sm" w="sm" type="none"/>
                      <a:tailEnd len="sm" w="sm" type="none"/>
                    </a:lnT>
                    <a:solidFill>
                      <a:srgbClr val="123343"/>
                    </a:solidFill>
                  </a:tcPr>
                </a:tc>
              </a:tr>
              <a:tr h="561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Ammissibilità</a:t>
                      </a:r>
                      <a:endParaRPr/>
                    </a:p>
                  </a:txBody>
                  <a:tcPr marT="45725" marB="45725" marR="91450" marL="91450" anchor="ctr">
                    <a:lnL cap="flat" cmpd="sng" w="9525">
                      <a:solidFill>
                        <a:srgbClr val="D4DDDF"/>
                      </a:solidFill>
                      <a:prstDash val="solid"/>
                      <a:round/>
                      <a:headEnd len="sm" w="sm" type="none"/>
                      <a:tailEnd len="sm" w="sm" type="none"/>
                    </a:lnL>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Chi presenta? Quali partner e requisiti servono?</a:t>
                      </a:r>
                      <a:endParaRPr/>
                    </a:p>
                  </a:txBody>
                  <a:tcPr marT="45725" marB="45725" marR="91450" marL="91450" anchor="ctr">
                    <a:lnR cap="flat" cmpd="sng" w="9525">
                      <a:solidFill>
                        <a:srgbClr val="D4DDDF"/>
                      </a:solidFill>
                      <a:prstDash val="solid"/>
                      <a:round/>
                      <a:headEnd len="sm" w="sm" type="none"/>
                      <a:tailEnd len="sm" w="sm" type="none"/>
                    </a:lnR>
                    <a:solidFill>
                      <a:srgbClr val="FFFFFF"/>
                    </a:solidFill>
                  </a:tcPr>
                </a:tc>
              </a:tr>
              <a:tr h="561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Coerenza</a:t>
                      </a:r>
                      <a:endParaRPr/>
                    </a:p>
                  </a:txBody>
                  <a:tcPr marT="45725" marB="45725" marR="91450" marL="91450" anchor="ctr">
                    <a:lnL cap="flat" cmpd="sng" w="9525">
                      <a:solidFill>
                        <a:srgbClr val="D4DDDF"/>
                      </a:solidFill>
                      <a:prstDash val="solid"/>
                      <a:round/>
                      <a:headEnd len="sm" w="sm" type="none"/>
                      <a:tailEnd len="sm" w="sm" type="none"/>
                    </a:lnL>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Quale nostro bisogno risponde alla finalità dell’avviso?</a:t>
                      </a:r>
                      <a:endParaRPr/>
                    </a:p>
                  </a:txBody>
                  <a:tcPr marT="45725" marB="45725" marR="91450" marL="91450" anchor="ctr">
                    <a:lnR cap="flat" cmpd="sng" w="9525">
                      <a:solidFill>
                        <a:srgbClr val="D4DDDF"/>
                      </a:solidFill>
                      <a:prstDash val="solid"/>
                      <a:round/>
                      <a:headEnd len="sm" w="sm" type="none"/>
                      <a:tailEnd len="sm" w="sm" type="none"/>
                    </a:lnR>
                    <a:solidFill>
                      <a:srgbClr val="F0F4F2"/>
                    </a:solidFill>
                  </a:tcPr>
                </a:tc>
              </a:tr>
              <a:tr h="561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Attività e risultati</a:t>
                      </a:r>
                      <a:endParaRPr/>
                    </a:p>
                  </a:txBody>
                  <a:tcPr marT="45725" marB="45725" marR="91450" marL="91450" anchor="ctr">
                    <a:lnL cap="flat" cmpd="sng" w="9525">
                      <a:solidFill>
                        <a:srgbClr val="D4DDDF"/>
                      </a:solidFill>
                      <a:prstDash val="solid"/>
                      <a:round/>
                      <a:headEnd len="sm" w="sm" type="none"/>
                      <a:tailEnd len="sm" w="sm" type="none"/>
                    </a:lnL>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Che cosa realizziamo e come lo dimostriamo?</a:t>
                      </a:r>
                      <a:endParaRPr/>
                    </a:p>
                  </a:txBody>
                  <a:tcPr marT="45725" marB="45725" marR="91450" marL="91450" anchor="ctr">
                    <a:lnR cap="flat" cmpd="sng" w="9525">
                      <a:solidFill>
                        <a:srgbClr val="D4DDDF"/>
                      </a:solidFill>
                      <a:prstDash val="solid"/>
                      <a:round/>
                      <a:headEnd len="sm" w="sm" type="none"/>
                      <a:tailEnd len="sm" w="sm" type="none"/>
                    </a:lnR>
                    <a:solidFill>
                      <a:srgbClr val="FFFFFF"/>
                    </a:solidFill>
                  </a:tcPr>
                </a:tc>
              </a:tr>
              <a:tr h="561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Risorse</a:t>
                      </a:r>
                      <a:endParaRPr/>
                    </a:p>
                  </a:txBody>
                  <a:tcPr marT="45725" marB="45725" marR="91450" marL="91450" anchor="ctr">
                    <a:lnL cap="flat" cmpd="sng" w="9525">
                      <a:solidFill>
                        <a:srgbClr val="D4DDDF"/>
                      </a:solidFill>
                      <a:prstDash val="solid"/>
                      <a:round/>
                      <a:headEnd len="sm" w="sm" type="none"/>
                      <a:tailEnd len="sm" w="sm" type="none"/>
                    </a:lnL>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Quanto costa? Chi lavora? Quale quota resta a noi?</a:t>
                      </a:r>
                      <a:endParaRPr/>
                    </a:p>
                  </a:txBody>
                  <a:tcPr marT="45725" marB="45725" marR="91450" marL="91450" anchor="ctr">
                    <a:lnR cap="flat" cmpd="sng" w="9525">
                      <a:solidFill>
                        <a:srgbClr val="D4DDDF"/>
                      </a:solidFill>
                      <a:prstDash val="solid"/>
                      <a:round/>
                      <a:headEnd len="sm" w="sm" type="none"/>
                      <a:tailEnd len="sm" w="sm" type="none"/>
                    </a:lnR>
                    <a:solidFill>
                      <a:srgbClr val="F0F4F2"/>
                    </a:solidFill>
                  </a:tcPr>
                </a:tc>
              </a:tr>
              <a:tr h="561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Cassa e tempi</a:t>
                      </a:r>
                      <a:endParaRPr/>
                    </a:p>
                  </a:txBody>
                  <a:tcPr marT="45725" marB="45725" marR="91450" marL="91450" anchor="ctr">
                    <a:lnL cap="flat" cmpd="sng" w="9525">
                      <a:solidFill>
                        <a:srgbClr val="D4DDDF"/>
                      </a:solidFill>
                      <a:prstDash val="solid"/>
                      <a:round/>
                      <a:headEnd len="sm" w="sm" type="none"/>
                      <a:tailEnd len="sm" w="sm" type="none"/>
                    </a:lnL>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Quando si paga e quando si incassa?</a:t>
                      </a:r>
                      <a:endParaRPr/>
                    </a:p>
                  </a:txBody>
                  <a:tcPr marT="45725" marB="45725" marR="91450" marL="91450" anchor="ctr">
                    <a:lnR cap="flat" cmpd="sng" w="9525">
                      <a:solidFill>
                        <a:srgbClr val="D4DDDF"/>
                      </a:solidFill>
                      <a:prstDash val="solid"/>
                      <a:round/>
                      <a:headEnd len="sm" w="sm" type="none"/>
                      <a:tailEnd len="sm" w="sm" type="none"/>
                    </a:lnR>
                    <a:solidFill>
                      <a:srgbClr val="FFFFFF"/>
                    </a:solidFill>
                  </a:tcPr>
                </a:tc>
              </a:tr>
              <a:tr h="561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Decisione</a:t>
                      </a:r>
                      <a:endParaRPr/>
                    </a:p>
                  </a:txBody>
                  <a:tcPr marT="45725" marB="45725" marR="91450" marL="91450" anchor="ctr">
                    <a:lnL cap="flat" cmpd="sng" w="9525">
                      <a:solidFill>
                        <a:srgbClr val="D4DDDF"/>
                      </a:solidFill>
                      <a:prstDash val="solid"/>
                      <a:round/>
                      <a:headEnd len="sm" w="sm" type="none"/>
                      <a:tailEnd len="sm" w="sm" type="none"/>
                    </a:lnL>
                    <a:lnB cap="flat" cmpd="sng" w="9525">
                      <a:solidFill>
                        <a:srgbClr val="D4DDDF"/>
                      </a:solidFill>
                      <a:prstDash val="solid"/>
                      <a:round/>
                      <a:headEnd len="sm" w="sm" type="none"/>
                      <a:tailEnd len="sm" w="sm" type="none"/>
                    </a:lnB>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Chi autorizza la candidatura, con quali condizioni?</a:t>
                      </a:r>
                      <a:endParaRPr/>
                    </a:p>
                  </a:txBody>
                  <a:tcPr marT="45725" marB="45725" marR="91450" marL="91450" anchor="ctr">
                    <a:lnR cap="flat" cmpd="sng" w="9525">
                      <a:solidFill>
                        <a:srgbClr val="D4DDDF"/>
                      </a:solidFill>
                      <a:prstDash val="solid"/>
                      <a:round/>
                      <a:headEnd len="sm" w="sm" type="none"/>
                      <a:tailEnd len="sm" w="sm" type="none"/>
                    </a:lnR>
                    <a:lnB cap="flat" cmpd="sng" w="9525">
                      <a:solidFill>
                        <a:srgbClr val="D4DDDF"/>
                      </a:solidFill>
                      <a:prstDash val="solid"/>
                      <a:round/>
                      <a:headEnd len="sm" w="sm" type="none"/>
                      <a:tailEnd len="sm" w="sm" type="none"/>
                    </a:lnB>
                    <a:solidFill>
                      <a:srgbClr val="F0F4F2"/>
                    </a:solidFill>
                  </a:tcPr>
                </a:tc>
              </a:tr>
            </a:tbl>
          </a:graphicData>
        </a:graphic>
      </p:graphicFrame>
      <p:sp>
        <p:nvSpPr>
          <p:cNvPr id="341" name="Google Shape;341;p27"/>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087E86"/>
                </a:solidFill>
                <a:latin typeface="Arial"/>
                <a:ea typeface="Arial"/>
                <a:cs typeface="Arial"/>
                <a:sym typeface="Arial"/>
              </a:rPr>
              <a:t>Una pagina per valutare il bando prima di dedicare ore alla scrittura.</a:t>
            </a:r>
            <a:endParaRPr/>
          </a:p>
        </p:txBody>
      </p:sp>
      <p:sp>
        <p:nvSpPr>
          <p:cNvPr id="342" name="Google Shape;342;p27"/>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27</a:t>
            </a:r>
            <a:endParaRPr/>
          </a:p>
        </p:txBody>
      </p:sp>
      <p:pic>
        <p:nvPicPr>
          <p:cNvPr id="343" name="Google Shape;343;p27"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348" name="Shape 348"/>
        <p:cNvGrpSpPr/>
        <p:nvPr/>
      </p:nvGrpSpPr>
      <p:grpSpPr>
        <a:xfrm>
          <a:off x="0" y="0"/>
          <a:ext cx="0" cy="0"/>
          <a:chOff x="0" y="0"/>
          <a:chExt cx="0" cy="0"/>
        </a:xfrm>
      </p:grpSpPr>
      <p:sp>
        <p:nvSpPr>
          <p:cNvPr id="349" name="Google Shape;349;p28"/>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123343"/>
                </a:solidFill>
                <a:latin typeface="Arial"/>
                <a:ea typeface="Arial"/>
                <a:cs typeface="Arial"/>
                <a:sym typeface="Arial"/>
              </a:rPr>
              <a:t>La candidatura si prepara con compiti precisi</a:t>
            </a:r>
            <a:endParaRPr/>
          </a:p>
        </p:txBody>
      </p:sp>
      <p:sp>
        <p:nvSpPr>
          <p:cNvPr id="350" name="Google Shape;350;p28"/>
          <p:cNvSpPr/>
          <p:nvPr/>
        </p:nvSpPr>
        <p:spPr>
          <a:xfrm>
            <a:off x="685800" y="1685925"/>
            <a:ext cx="2619375"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725">
                <a:solidFill>
                  <a:srgbClr val="087E86"/>
                </a:solidFill>
                <a:latin typeface="Arial"/>
                <a:ea typeface="Arial"/>
                <a:cs typeface="Arial"/>
                <a:sym typeface="Arial"/>
              </a:rPr>
              <a:t>IDENTITÀ</a:t>
            </a:r>
            <a:endParaRPr/>
          </a:p>
        </p:txBody>
      </p:sp>
      <p:sp>
        <p:nvSpPr>
          <p:cNvPr id="351" name="Google Shape;351;p28"/>
          <p:cNvSpPr/>
          <p:nvPr/>
        </p:nvSpPr>
        <p:spPr>
          <a:xfrm>
            <a:off x="3524250" y="1685925"/>
            <a:ext cx="7981950" cy="9048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123343"/>
                </a:solidFill>
                <a:latin typeface="Arial"/>
                <a:ea typeface="Arial"/>
                <a:cs typeface="Arial"/>
                <a:sym typeface="Arial"/>
              </a:rPr>
              <a:t>Verifica registrazione: OID per agenzie nazionali, PIC per EACEA.</a:t>
            </a:r>
            <a:endParaRPr/>
          </a:p>
        </p:txBody>
      </p:sp>
      <p:sp>
        <p:nvSpPr>
          <p:cNvPr id="352" name="Google Shape;352;p28"/>
          <p:cNvSpPr/>
          <p:nvPr/>
        </p:nvSpPr>
        <p:spPr>
          <a:xfrm>
            <a:off x="685800" y="2628900"/>
            <a:ext cx="2619375"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725">
                <a:solidFill>
                  <a:srgbClr val="087E86"/>
                </a:solidFill>
                <a:latin typeface="Arial"/>
                <a:ea typeface="Arial"/>
                <a:cs typeface="Arial"/>
                <a:sym typeface="Arial"/>
              </a:rPr>
              <a:t>PARTNER</a:t>
            </a:r>
            <a:endParaRPr/>
          </a:p>
        </p:txBody>
      </p:sp>
      <p:sp>
        <p:nvSpPr>
          <p:cNvPr id="353" name="Google Shape;353;p28"/>
          <p:cNvSpPr/>
          <p:nvPr/>
        </p:nvSpPr>
        <p:spPr>
          <a:xfrm>
            <a:off x="3524250" y="2628900"/>
            <a:ext cx="7981950" cy="9048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123343"/>
                </a:solidFill>
                <a:latin typeface="Arial"/>
                <a:ea typeface="Arial"/>
                <a:cs typeface="Arial"/>
                <a:sym typeface="Arial"/>
              </a:rPr>
              <a:t>Scheda di una pagina, esperienza pertinente, ruolo e disponibilità.</a:t>
            </a:r>
            <a:endParaRPr/>
          </a:p>
        </p:txBody>
      </p:sp>
      <p:sp>
        <p:nvSpPr>
          <p:cNvPr id="354" name="Google Shape;354;p28"/>
          <p:cNvSpPr/>
          <p:nvPr/>
        </p:nvSpPr>
        <p:spPr>
          <a:xfrm>
            <a:off x="685800" y="3571875"/>
            <a:ext cx="2619375"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725">
                <a:solidFill>
                  <a:srgbClr val="087E86"/>
                </a:solidFill>
                <a:latin typeface="Arial"/>
                <a:ea typeface="Arial"/>
                <a:cs typeface="Arial"/>
                <a:sym typeface="Arial"/>
              </a:rPr>
              <a:t>PROGETTO</a:t>
            </a:r>
            <a:endParaRPr/>
          </a:p>
        </p:txBody>
      </p:sp>
      <p:sp>
        <p:nvSpPr>
          <p:cNvPr id="355" name="Google Shape;355;p28"/>
          <p:cNvSpPr/>
          <p:nvPr/>
        </p:nvSpPr>
        <p:spPr>
          <a:xfrm>
            <a:off x="3524250" y="3571875"/>
            <a:ext cx="7981950" cy="9048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123343"/>
                </a:solidFill>
                <a:latin typeface="Arial"/>
                <a:ea typeface="Arial"/>
                <a:cs typeface="Arial"/>
                <a:sym typeface="Arial"/>
              </a:rPr>
              <a:t>Bisogni, attività, risultati e budget costruiti con i partner.</a:t>
            </a:r>
            <a:endParaRPr/>
          </a:p>
        </p:txBody>
      </p:sp>
      <p:sp>
        <p:nvSpPr>
          <p:cNvPr id="356" name="Google Shape;356;p28"/>
          <p:cNvSpPr/>
          <p:nvPr/>
        </p:nvSpPr>
        <p:spPr>
          <a:xfrm>
            <a:off x="685800" y="4514850"/>
            <a:ext cx="2619375"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725">
                <a:solidFill>
                  <a:srgbClr val="087E86"/>
                </a:solidFill>
                <a:latin typeface="Arial"/>
                <a:ea typeface="Arial"/>
                <a:cs typeface="Arial"/>
                <a:sym typeface="Arial"/>
              </a:rPr>
              <a:t>INVIO</a:t>
            </a:r>
            <a:endParaRPr/>
          </a:p>
        </p:txBody>
      </p:sp>
      <p:sp>
        <p:nvSpPr>
          <p:cNvPr id="357" name="Google Shape;357;p28"/>
          <p:cNvSpPr/>
          <p:nvPr/>
        </p:nvSpPr>
        <p:spPr>
          <a:xfrm>
            <a:off x="3524250" y="4514850"/>
            <a:ext cx="7981950" cy="9048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123343"/>
                </a:solidFill>
                <a:latin typeface="Arial"/>
                <a:ea typeface="Arial"/>
                <a:cs typeface="Arial"/>
                <a:sym typeface="Arial"/>
              </a:rPr>
              <a:t>Controllo requisiti e allegati, approvazione interna, ricevuta conservata.</a:t>
            </a:r>
            <a:endParaRPr/>
          </a:p>
        </p:txBody>
      </p:sp>
      <p:sp>
        <p:nvSpPr>
          <p:cNvPr id="358" name="Google Shape;358;p28"/>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087E86"/>
                </a:solidFill>
                <a:latin typeface="Arial"/>
                <a:ea typeface="Arial"/>
                <a:cs typeface="Arial"/>
                <a:sym typeface="Arial"/>
              </a:rPr>
              <a:t>Ricerca partner: risultati Erasmus+, strumenti Funding &amp; Tenders, Otlas per gioventù ed EPALE per adulti.</a:t>
            </a:r>
            <a:endParaRPr/>
          </a:p>
        </p:txBody>
      </p:sp>
      <p:sp>
        <p:nvSpPr>
          <p:cNvPr id="359" name="Google Shape;359;p28"/>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28</a:t>
            </a:r>
            <a:endParaRPr/>
          </a:p>
        </p:txBody>
      </p:sp>
      <p:pic>
        <p:nvPicPr>
          <p:cNvPr id="360" name="Google Shape;360;p28"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365" name="Shape 365"/>
        <p:cNvGrpSpPr/>
        <p:nvPr/>
      </p:nvGrpSpPr>
      <p:grpSpPr>
        <a:xfrm>
          <a:off x="0" y="0"/>
          <a:ext cx="0" cy="0"/>
          <a:chOff x="0" y="0"/>
          <a:chExt cx="0" cy="0"/>
        </a:xfrm>
      </p:grpSpPr>
      <p:sp>
        <p:nvSpPr>
          <p:cNvPr id="366" name="Google Shape;366;p29"/>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123343"/>
                </a:solidFill>
                <a:latin typeface="Arial"/>
                <a:ea typeface="Arial"/>
                <a:cs typeface="Arial"/>
                <a:sym typeface="Arial"/>
              </a:rPr>
              <a:t>Un esempio di progetto: competenze per club inclusivi</a:t>
            </a:r>
            <a:endParaRPr/>
          </a:p>
        </p:txBody>
      </p:sp>
      <p:graphicFrame>
        <p:nvGraphicFramePr>
          <p:cNvPr id="367" name="Google Shape;367;p29"/>
          <p:cNvGraphicFramePr/>
          <p:nvPr/>
        </p:nvGraphicFramePr>
        <p:xfrm>
          <a:off x="685800" y="1685925"/>
          <a:ext cx="3000000" cy="3000000"/>
        </p:xfrm>
        <a:graphic>
          <a:graphicData uri="http://schemas.openxmlformats.org/drawingml/2006/table">
            <a:tbl>
              <a:tblPr>
                <a:noFill/>
                <a:tableStyleId>{4742E359-371E-4861-9C1C-8CB5F9989A98}</a:tableStyleId>
              </a:tblPr>
              <a:tblGrid>
                <a:gridCol w="3143250"/>
                <a:gridCol w="3810000"/>
                <a:gridCol w="3867150"/>
              </a:tblGrid>
              <a:tr h="485775">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Bisogno osservato</a:t>
                      </a:r>
                      <a:endParaRPr/>
                    </a:p>
                  </a:txBody>
                  <a:tcPr marT="45725" marB="45725" marR="91450" marL="91450" anchor="ctr">
                    <a:lnL cap="flat" cmpd="sng" w="9525">
                      <a:solidFill>
                        <a:srgbClr val="D4DDDF"/>
                      </a:solidFill>
                      <a:prstDash val="solid"/>
                      <a:round/>
                      <a:headEnd len="sm" w="sm" type="none"/>
                      <a:tailEnd len="sm" w="sm" type="none"/>
                    </a:lnL>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Attività proposta</a:t>
                      </a:r>
                      <a:endParaRPr/>
                    </a:p>
                  </a:txBody>
                  <a:tcPr marT="45725" marB="45725" marR="91450" marL="91450" anchor="ctr">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Risultato da verificare</a:t>
                      </a:r>
                      <a:endParaRPr/>
                    </a:p>
                  </a:txBody>
                  <a:tcPr marT="45725" marB="45725" marR="91450" marL="91450" anchor="ctr">
                    <a:lnR cap="flat" cmpd="sng" w="9525">
                      <a:solidFill>
                        <a:srgbClr val="D4DDDF"/>
                      </a:solidFill>
                      <a:prstDash val="solid"/>
                      <a:round/>
                      <a:headEnd len="sm" w="sm" type="none"/>
                      <a:tailEnd len="sm" w="sm" type="none"/>
                    </a:lnR>
                    <a:lnT cap="flat" cmpd="sng" w="9525">
                      <a:solidFill>
                        <a:srgbClr val="D4DDDF"/>
                      </a:solidFill>
                      <a:prstDash val="solid"/>
                      <a:round/>
                      <a:headEnd len="sm" w="sm" type="none"/>
                      <a:tailEnd len="sm" w="sm" type="none"/>
                    </a:lnT>
                    <a:solidFill>
                      <a:srgbClr val="123343"/>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Volontari senza affiancamento</a:t>
                      </a:r>
                      <a:endParaRPr/>
                    </a:p>
                  </a:txBody>
                  <a:tcPr marT="45725" marB="45725" marR="91450" marL="91450" anchor="ctr">
                    <a:lnL cap="flat" cmpd="sng" w="9525">
                      <a:solidFill>
                        <a:srgbClr val="D4DDDF"/>
                      </a:solidFill>
                      <a:prstDash val="solid"/>
                      <a:round/>
                      <a:headEnd len="sm" w="sm" type="none"/>
                      <a:tailEnd len="sm" w="sm" type="none"/>
                    </a:lnL>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Scambio di pratiche tra club</a:t>
                      </a:r>
                      <a:endParaRPr/>
                    </a:p>
                  </a:txBody>
                  <a:tcPr marT="45725" marB="45725" marR="91450" marL="91450" anchor="ctr">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Percorso di inserimento sperimentato</a:t>
                      </a:r>
                      <a:endParaRPr/>
                    </a:p>
                  </a:txBody>
                  <a:tcPr marT="45725" marB="45725" marR="91450" marL="91450" anchor="ctr">
                    <a:lnR cap="flat" cmpd="sng" w="9525">
                      <a:solidFill>
                        <a:srgbClr val="D4DDDF"/>
                      </a:solidFill>
                      <a:prstDash val="solid"/>
                      <a:round/>
                      <a:headEnd len="sm" w="sm" type="none"/>
                      <a:tailEnd len="sm" w="sm" type="none"/>
                    </a:lnR>
                    <a:solidFill>
                      <a:srgbClr val="FFFFFF"/>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Costi poco conosciuti</a:t>
                      </a:r>
                      <a:endParaRPr/>
                    </a:p>
                  </a:txBody>
                  <a:tcPr marT="45725" marB="45725" marR="91450" marL="91450" anchor="ctr">
                    <a:lnL cap="flat" cmpd="sng" w="9525">
                      <a:solidFill>
                        <a:srgbClr val="D4DDDF"/>
                      </a:solidFill>
                      <a:prstDash val="solid"/>
                      <a:round/>
                      <a:headEnd len="sm" w="sm" type="none"/>
                      <a:tailEnd len="sm" w="sm" type="none"/>
                    </a:lnL>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Laboratori su casi di attività sportive</a:t>
                      </a:r>
                      <a:endParaRPr/>
                    </a:p>
                  </a:txBody>
                  <a:tcPr marT="45725" marB="45725" marR="91450" marL="91450" anchor="ctr">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Schede usate dai referenti</a:t>
                      </a:r>
                      <a:endParaRPr/>
                    </a:p>
                  </a:txBody>
                  <a:tcPr marT="45725" marB="45725" marR="91450" marL="91450" anchor="ctr">
                    <a:lnR cap="flat" cmpd="sng" w="9525">
                      <a:solidFill>
                        <a:srgbClr val="D4DDDF"/>
                      </a:solidFill>
                      <a:prstDash val="solid"/>
                      <a:round/>
                      <a:headEnd len="sm" w="sm" type="none"/>
                      <a:tailEnd len="sm" w="sm" type="none"/>
                    </a:lnR>
                    <a:solidFill>
                      <a:srgbClr val="F0F4F2"/>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Accesso allo sport diseguale</a:t>
                      </a:r>
                      <a:endParaRPr/>
                    </a:p>
                  </a:txBody>
                  <a:tcPr marT="45725" marB="45725" marR="91450" marL="91450" anchor="ctr">
                    <a:lnL cap="flat" cmpd="sng" w="9525">
                      <a:solidFill>
                        <a:srgbClr val="D4DDDF"/>
                      </a:solidFill>
                      <a:prstDash val="solid"/>
                      <a:round/>
                      <a:headEnd len="sm" w="sm" type="none"/>
                      <a:tailEnd len="sm" w="sm" type="none"/>
                    </a:lnL>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Prova locale con i destinatari</a:t>
                      </a:r>
                      <a:endParaRPr/>
                    </a:p>
                  </a:txBody>
                  <a:tcPr marT="45725" marB="45725" marR="91450" marL="91450" anchor="ctr">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Ostacoli individuati e ridotti</a:t>
                      </a:r>
                      <a:endParaRPr/>
                    </a:p>
                  </a:txBody>
                  <a:tcPr marT="45725" marB="45725" marR="91450" marL="91450" anchor="ctr">
                    <a:lnR cap="flat" cmpd="sng" w="9525">
                      <a:solidFill>
                        <a:srgbClr val="D4DDDF"/>
                      </a:solidFill>
                      <a:prstDash val="solid"/>
                      <a:round/>
                      <a:headEnd len="sm" w="sm" type="none"/>
                      <a:tailEnd len="sm" w="sm" type="none"/>
                    </a:lnR>
                    <a:solidFill>
                      <a:srgbClr val="FFFFFF"/>
                    </a:solidFill>
                  </a:tcPr>
                </a:tc>
              </a:tr>
              <a:tr h="842975">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Apprendimento isolato</a:t>
                      </a:r>
                      <a:endParaRPr/>
                    </a:p>
                  </a:txBody>
                  <a:tcPr marT="45725" marB="45725" marR="91450" marL="91450" anchor="ctr">
                    <a:lnL cap="flat" cmpd="sng" w="9525">
                      <a:solidFill>
                        <a:srgbClr val="D4DDDF"/>
                      </a:solidFill>
                      <a:prstDash val="solid"/>
                      <a:round/>
                      <a:headEnd len="sm" w="sm" type="none"/>
                      <a:tailEnd len="sm" w="sm" type="none"/>
                    </a:lnL>
                    <a:lnB cap="flat" cmpd="sng" w="9525">
                      <a:solidFill>
                        <a:srgbClr val="D4DDDF"/>
                      </a:solidFill>
                      <a:prstDash val="solid"/>
                      <a:round/>
                      <a:headEnd len="sm" w="sm" type="none"/>
                      <a:tailEnd len="sm" w="sm" type="none"/>
                    </a:lnB>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Restituzione e confronto tra enti</a:t>
                      </a:r>
                      <a:endParaRPr/>
                    </a:p>
                  </a:txBody>
                  <a:tcPr marT="45725" marB="45725" marR="91450" marL="91450" anchor="ctr">
                    <a:lnB cap="flat" cmpd="sng" w="9525">
                      <a:solidFill>
                        <a:srgbClr val="D4DDDF"/>
                      </a:solidFill>
                      <a:prstDash val="solid"/>
                      <a:round/>
                      <a:headEnd len="sm" w="sm" type="none"/>
                      <a:tailEnd len="sm" w="sm" type="none"/>
                    </a:lnB>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Pratiche adottate anche dopo il progetto</a:t>
                      </a:r>
                      <a:endParaRPr/>
                    </a:p>
                  </a:txBody>
                  <a:tcPr marT="45725" marB="45725" marR="91450" marL="91450" anchor="ctr">
                    <a:lnR cap="flat" cmpd="sng" w="9525">
                      <a:solidFill>
                        <a:srgbClr val="D4DDDF"/>
                      </a:solidFill>
                      <a:prstDash val="solid"/>
                      <a:round/>
                      <a:headEnd len="sm" w="sm" type="none"/>
                      <a:tailEnd len="sm" w="sm" type="none"/>
                    </a:lnR>
                    <a:lnB cap="flat" cmpd="sng" w="9525">
                      <a:solidFill>
                        <a:srgbClr val="D4DDDF"/>
                      </a:solidFill>
                      <a:prstDash val="solid"/>
                      <a:round/>
                      <a:headEnd len="sm" w="sm" type="none"/>
                      <a:tailEnd len="sm" w="sm" type="none"/>
                    </a:lnB>
                    <a:solidFill>
                      <a:srgbClr val="F0F4F2"/>
                    </a:solidFill>
                  </a:tcPr>
                </a:tc>
              </a:tr>
            </a:tbl>
          </a:graphicData>
        </a:graphic>
      </p:graphicFrame>
      <p:sp>
        <p:nvSpPr>
          <p:cNvPr id="368" name="Google Shape;368;p29"/>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087E86"/>
                </a:solidFill>
                <a:latin typeface="Arial"/>
                <a:ea typeface="Arial"/>
                <a:cs typeface="Arial"/>
                <a:sym typeface="Arial"/>
              </a:rPr>
              <a:t>Idea da sviluppare: la scelta tra SSCP, SCP o un’altra azione dipende da obiettivi e partenariato.</a:t>
            </a:r>
            <a:endParaRPr/>
          </a:p>
        </p:txBody>
      </p:sp>
      <p:sp>
        <p:nvSpPr>
          <p:cNvPr id="369" name="Google Shape;369;p29"/>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29</a:t>
            </a:r>
            <a:endParaRPr/>
          </a:p>
        </p:txBody>
      </p:sp>
      <p:pic>
        <p:nvPicPr>
          <p:cNvPr id="370" name="Google Shape;370;p29"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375" name="Shape 375"/>
        <p:cNvGrpSpPr/>
        <p:nvPr/>
      </p:nvGrpSpPr>
      <p:grpSpPr>
        <a:xfrm>
          <a:off x="0" y="0"/>
          <a:ext cx="0" cy="0"/>
          <a:chOff x="0" y="0"/>
          <a:chExt cx="0" cy="0"/>
        </a:xfrm>
      </p:grpSpPr>
      <p:sp>
        <p:nvSpPr>
          <p:cNvPr id="376" name="Google Shape;376;p30"/>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123343"/>
                </a:solidFill>
                <a:latin typeface="Arial"/>
                <a:ea typeface="Arial"/>
                <a:cs typeface="Arial"/>
                <a:sym typeface="Arial"/>
              </a:rPr>
              <a:t>Il progetto deve reggere anche nei pagamenti</a:t>
            </a:r>
            <a:endParaRPr/>
          </a:p>
        </p:txBody>
      </p:sp>
      <p:sp>
        <p:nvSpPr>
          <p:cNvPr id="377" name="Google Shape;377;p30"/>
          <p:cNvSpPr/>
          <p:nvPr/>
        </p:nvSpPr>
        <p:spPr>
          <a:xfrm>
            <a:off x="685800" y="1743075"/>
            <a:ext cx="5000625" cy="714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325">
                <a:solidFill>
                  <a:srgbClr val="087E86"/>
                </a:solidFill>
                <a:latin typeface="Arial"/>
                <a:ea typeface="Arial"/>
                <a:cs typeface="Arial"/>
                <a:sym typeface="Arial"/>
              </a:rPr>
              <a:t>Il costo complessivo</a:t>
            </a:r>
            <a:endParaRPr/>
          </a:p>
        </p:txBody>
      </p:sp>
      <p:sp>
        <p:nvSpPr>
          <p:cNvPr id="378" name="Google Shape;378;p30"/>
          <p:cNvSpPr/>
          <p:nvPr/>
        </p:nvSpPr>
        <p:spPr>
          <a:xfrm>
            <a:off x="6448425" y="1743075"/>
            <a:ext cx="5057775" cy="714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325">
                <a:solidFill>
                  <a:srgbClr val="087E86"/>
                </a:solidFill>
                <a:latin typeface="Arial"/>
                <a:ea typeface="Arial"/>
                <a:cs typeface="Arial"/>
                <a:sym typeface="Arial"/>
              </a:rPr>
              <a:t>La disponibilità nel tempo</a:t>
            </a:r>
            <a:endParaRPr/>
          </a:p>
        </p:txBody>
      </p:sp>
      <p:sp>
        <p:nvSpPr>
          <p:cNvPr id="379" name="Google Shape;379;p30"/>
          <p:cNvSpPr/>
          <p:nvPr/>
        </p:nvSpPr>
        <p:spPr>
          <a:xfrm>
            <a:off x="685800" y="2619375"/>
            <a:ext cx="5000625" cy="2857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123343"/>
                </a:solidFill>
                <a:latin typeface="Arial"/>
                <a:ea typeface="Arial"/>
                <a:cs typeface="Arial"/>
                <a:sym typeface="Arial"/>
              </a:rPr>
              <a:t>Attività e persone da impiegare.</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Contributo ottenibile e risorse proprie.</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Costi ammissibili e costi esclusi.</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Servizi da mantenere dopo il progetto.</a:t>
            </a:r>
            <a:endParaRPr/>
          </a:p>
        </p:txBody>
      </p:sp>
      <p:sp>
        <p:nvSpPr>
          <p:cNvPr id="380" name="Google Shape;380;p30"/>
          <p:cNvSpPr/>
          <p:nvPr/>
        </p:nvSpPr>
        <p:spPr>
          <a:xfrm>
            <a:off x="6448425" y="2619375"/>
            <a:ext cx="5057775" cy="2857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123343"/>
                </a:solidFill>
                <a:latin typeface="Arial"/>
                <a:ea typeface="Arial"/>
                <a:cs typeface="Arial"/>
                <a:sym typeface="Arial"/>
              </a:rPr>
              <a:t>Anticipo previsto dal contratto.</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Date di incasso realistiche.</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Pagamenti già impegnati.</a:t>
            </a:r>
            <a:endParaRPr/>
          </a:p>
          <a:p>
            <a:pPr indent="0" lvl="0" marL="0" marR="0" rtl="0" algn="l">
              <a:spcBef>
                <a:spcPts val="0"/>
              </a:spcBef>
              <a:spcAft>
                <a:spcPts val="0"/>
              </a:spcAft>
              <a:buNone/>
            </a:pPr>
            <a:r>
              <a:rPr b="0" lang="en-US" sz="2175">
                <a:solidFill>
                  <a:srgbClr val="123343"/>
                </a:solidFill>
                <a:latin typeface="Arial"/>
                <a:ea typeface="Arial"/>
                <a:cs typeface="Arial"/>
                <a:sym typeface="Arial"/>
              </a:rPr>
              <a:t>Scenario con ritardo del saldo.</a:t>
            </a:r>
            <a:endParaRPr/>
          </a:p>
        </p:txBody>
      </p:sp>
      <p:sp>
        <p:nvSpPr>
          <p:cNvPr id="381" name="Google Shape;381;p30"/>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087E86"/>
                </a:solidFill>
                <a:latin typeface="Arial"/>
                <a:ea typeface="Arial"/>
                <a:cs typeface="Arial"/>
                <a:sym typeface="Arial"/>
              </a:rPr>
              <a:t>Le somme forfettarie richiedono le attività e i risultati concordati. Il finanziamento non è denaro libero.</a:t>
            </a:r>
            <a:endParaRPr/>
          </a:p>
        </p:txBody>
      </p:sp>
      <p:sp>
        <p:nvSpPr>
          <p:cNvPr id="382" name="Google Shape;382;p30"/>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30</a:t>
            </a:r>
            <a:endParaRPr/>
          </a:p>
        </p:txBody>
      </p:sp>
      <p:pic>
        <p:nvPicPr>
          <p:cNvPr id="383" name="Google Shape;383;p30"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388" name="Shape 388"/>
        <p:cNvGrpSpPr/>
        <p:nvPr/>
      </p:nvGrpSpPr>
      <p:grpSpPr>
        <a:xfrm>
          <a:off x="0" y="0"/>
          <a:ext cx="0" cy="0"/>
          <a:chOff x="0" y="0"/>
          <a:chExt cx="0" cy="0"/>
        </a:xfrm>
      </p:grpSpPr>
      <p:sp>
        <p:nvSpPr>
          <p:cNvPr id="389" name="Google Shape;389;p31"/>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123343"/>
                </a:solidFill>
                <a:latin typeface="Arial"/>
                <a:ea typeface="Arial"/>
                <a:cs typeface="Arial"/>
                <a:sym typeface="Arial"/>
              </a:rPr>
              <a:t>I primi 90 giorni della collaborazione</a:t>
            </a:r>
            <a:endParaRPr/>
          </a:p>
        </p:txBody>
      </p:sp>
      <p:graphicFrame>
        <p:nvGraphicFramePr>
          <p:cNvPr id="390" name="Google Shape;390;p31"/>
          <p:cNvGraphicFramePr/>
          <p:nvPr/>
        </p:nvGraphicFramePr>
        <p:xfrm>
          <a:off x="685800" y="1685925"/>
          <a:ext cx="3000000" cy="3000000"/>
        </p:xfrm>
        <a:graphic>
          <a:graphicData uri="http://schemas.openxmlformats.org/drawingml/2006/table">
            <a:tbl>
              <a:tblPr>
                <a:noFill/>
                <a:tableStyleId>{4742E359-371E-4861-9C1C-8CB5F9989A98}</a:tableStyleId>
              </a:tblPr>
              <a:tblGrid>
                <a:gridCol w="3143250"/>
                <a:gridCol w="3810000"/>
                <a:gridCol w="3867150"/>
              </a:tblGrid>
              <a:tr h="485775">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Periodo proposto</a:t>
                      </a:r>
                      <a:endParaRPr/>
                    </a:p>
                  </a:txBody>
                  <a:tcPr marT="45725" marB="45725" marR="91450" marL="91450" anchor="ctr">
                    <a:lnL cap="flat" cmpd="sng" w="9525">
                      <a:solidFill>
                        <a:srgbClr val="D4DDDF"/>
                      </a:solidFill>
                      <a:prstDash val="solid"/>
                      <a:round/>
                      <a:headEnd len="sm" w="sm" type="none"/>
                      <a:tailEnd len="sm" w="sm" type="none"/>
                    </a:lnL>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Lavoro comune</a:t>
                      </a:r>
                      <a:endParaRPr/>
                    </a:p>
                  </a:txBody>
                  <a:tcPr marT="45725" marB="45725" marR="91450" marL="91450" anchor="ctr">
                    <a:lnT cap="flat" cmpd="sng" w="9525">
                      <a:solidFill>
                        <a:srgbClr val="D4DDDF"/>
                      </a:solidFill>
                      <a:prstDash val="solid"/>
                      <a:round/>
                      <a:headEnd len="sm" w="sm" type="none"/>
                      <a:tailEnd len="sm" w="sm" type="none"/>
                    </a:lnT>
                    <a:solidFill>
                      <a:srgbClr val="123343"/>
                    </a:solidFill>
                  </a:tcPr>
                </a:tc>
                <a:tc>
                  <a:txBody>
                    <a:bodyPr/>
                    <a:lstStyle/>
                    <a:p>
                      <a:pPr indent="0" lvl="0" marL="0" marR="0" rtl="0" algn="l">
                        <a:spcBef>
                          <a:spcPts val="0"/>
                        </a:spcBef>
                        <a:spcAft>
                          <a:spcPts val="0"/>
                        </a:spcAft>
                        <a:buClr>
                          <a:srgbClr val="FFFFFF"/>
                        </a:buClr>
                        <a:buSzPts val="1725"/>
                        <a:buFont typeface="Arial"/>
                        <a:buNone/>
                      </a:pPr>
                      <a:r>
                        <a:rPr b="1" lang="en-US" sz="1725">
                          <a:solidFill>
                            <a:srgbClr val="FFFFFF"/>
                          </a:solidFill>
                          <a:latin typeface="Arial"/>
                          <a:ea typeface="Arial"/>
                          <a:cs typeface="Arial"/>
                          <a:sym typeface="Arial"/>
                        </a:rPr>
                        <a:t>Prova di funzionamento</a:t>
                      </a:r>
                      <a:endParaRPr/>
                    </a:p>
                  </a:txBody>
                  <a:tcPr marT="45725" marB="45725" marR="91450" marL="91450" anchor="ctr">
                    <a:lnR cap="flat" cmpd="sng" w="9525">
                      <a:solidFill>
                        <a:srgbClr val="D4DDDF"/>
                      </a:solidFill>
                      <a:prstDash val="solid"/>
                      <a:round/>
                      <a:headEnd len="sm" w="sm" type="none"/>
                      <a:tailEnd len="sm" w="sm" type="none"/>
                    </a:lnR>
                    <a:lnT cap="flat" cmpd="sng" w="9525">
                      <a:solidFill>
                        <a:srgbClr val="D4DDDF"/>
                      </a:solidFill>
                      <a:prstDash val="solid"/>
                      <a:round/>
                      <a:headEnd len="sm" w="sm" type="none"/>
                      <a:tailEnd len="sm" w="sm" type="none"/>
                    </a:lnT>
                    <a:solidFill>
                      <a:srgbClr val="123343"/>
                    </a:solidFill>
                  </a:tcPr>
                </a:tc>
              </a:tr>
              <a:tr h="1123950">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Primi 30 giorni</a:t>
                      </a:r>
                      <a:endParaRPr/>
                    </a:p>
                  </a:txBody>
                  <a:tcPr marT="45725" marB="45725" marR="91450" marL="91450" anchor="ctr">
                    <a:lnL cap="flat" cmpd="sng" w="9525">
                      <a:solidFill>
                        <a:srgbClr val="D4DDDF"/>
                      </a:solidFill>
                      <a:prstDash val="solid"/>
                      <a:round/>
                      <a:headEnd len="sm" w="sm" type="none"/>
                      <a:tailEnd len="sm" w="sm" type="none"/>
                    </a:lnL>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Bisogni, referenti, risorse e accordo</a:t>
                      </a:r>
                      <a:endParaRPr/>
                    </a:p>
                  </a:txBody>
                  <a:tcPr marT="45725" marB="45725" marR="91450" marL="91450" anchor="ctr">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Una priorità e un budget sostenibile</a:t>
                      </a:r>
                      <a:endParaRPr/>
                    </a:p>
                  </a:txBody>
                  <a:tcPr marT="45725" marB="45725" marR="91450" marL="91450" anchor="ctr">
                    <a:lnR cap="flat" cmpd="sng" w="9525">
                      <a:solidFill>
                        <a:srgbClr val="D4DDDF"/>
                      </a:solidFill>
                      <a:prstDash val="solid"/>
                      <a:round/>
                      <a:headEnd len="sm" w="sm" type="none"/>
                      <a:tailEnd len="sm" w="sm" type="none"/>
                    </a:lnR>
                    <a:solidFill>
                      <a:srgbClr val="FFFFFF"/>
                    </a:solidFill>
                  </a:tcPr>
                </a:tc>
              </a:tr>
              <a:tr h="1123950">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Giorni 31–60</a:t>
                      </a:r>
                      <a:endParaRPr/>
                    </a:p>
                  </a:txBody>
                  <a:tcPr marT="45725" marB="45725" marR="91450" marL="91450" anchor="ctr">
                    <a:lnL cap="flat" cmpd="sng" w="9525">
                      <a:solidFill>
                        <a:srgbClr val="D4DDDF"/>
                      </a:solidFill>
                      <a:prstDash val="solid"/>
                      <a:round/>
                      <a:headEnd len="sm" w="sm" type="none"/>
                      <a:tailEnd len="sm" w="sm" type="none"/>
                    </a:lnL>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Servizio pilota e formazione su un caso</a:t>
                      </a:r>
                      <a:endParaRPr/>
                    </a:p>
                  </a:txBody>
                  <a:tcPr marT="45725" marB="45725" marR="91450" marL="91450" anchor="ctr">
                    <a:solidFill>
                      <a:srgbClr val="F0F4F2"/>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Una pratica e una scheda completate</a:t>
                      </a:r>
                      <a:endParaRPr/>
                    </a:p>
                  </a:txBody>
                  <a:tcPr marT="45725" marB="45725" marR="91450" marL="91450" anchor="ctr">
                    <a:lnR cap="flat" cmpd="sng" w="9525">
                      <a:solidFill>
                        <a:srgbClr val="D4DDDF"/>
                      </a:solidFill>
                      <a:prstDash val="solid"/>
                      <a:round/>
                      <a:headEnd len="sm" w="sm" type="none"/>
                      <a:tailEnd len="sm" w="sm" type="none"/>
                    </a:lnR>
                    <a:solidFill>
                      <a:srgbClr val="F0F4F2"/>
                    </a:solidFill>
                  </a:tcPr>
                </a:tc>
              </a:tr>
              <a:tr h="1123950">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Giorni 61–90</a:t>
                      </a:r>
                      <a:endParaRPr/>
                    </a:p>
                  </a:txBody>
                  <a:tcPr marT="45725" marB="45725" marR="91450" marL="91450" anchor="ctr">
                    <a:lnL cap="flat" cmpd="sng" w="9525">
                      <a:solidFill>
                        <a:srgbClr val="D4DDDF"/>
                      </a:solidFill>
                      <a:prstDash val="solid"/>
                      <a:round/>
                      <a:headEnd len="sm" w="sm" type="none"/>
                      <a:tailEnd len="sm" w="sm" type="none"/>
                    </a:lnL>
                    <a:lnB cap="flat" cmpd="sng" w="9525">
                      <a:solidFill>
                        <a:srgbClr val="D4DDDF"/>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Verifica del servizio e scheda progetto</a:t>
                      </a:r>
                      <a:endParaRPr/>
                    </a:p>
                  </a:txBody>
                  <a:tcPr marT="45725" marB="45725" marR="91450" marL="91450" anchor="ctr">
                    <a:lnB cap="flat" cmpd="sng" w="9525">
                      <a:solidFill>
                        <a:srgbClr val="D4DDDF"/>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23343"/>
                        </a:buClr>
                        <a:buSzPts val="1650"/>
                        <a:buFont typeface="Arial"/>
                        <a:buNone/>
                      </a:pPr>
                      <a:r>
                        <a:rPr b="0" lang="en-US" sz="1650">
                          <a:solidFill>
                            <a:srgbClr val="123343"/>
                          </a:solidFill>
                          <a:latin typeface="Arial"/>
                          <a:ea typeface="Arial"/>
                          <a:cs typeface="Arial"/>
                          <a:sym typeface="Arial"/>
                        </a:rPr>
                        <a:t>Decisione su continuità e candidatura</a:t>
                      </a:r>
                      <a:endParaRPr/>
                    </a:p>
                  </a:txBody>
                  <a:tcPr marT="45725" marB="45725" marR="91450" marL="91450" anchor="ctr">
                    <a:lnR cap="flat" cmpd="sng" w="9525">
                      <a:solidFill>
                        <a:srgbClr val="D4DDDF"/>
                      </a:solidFill>
                      <a:prstDash val="solid"/>
                      <a:round/>
                      <a:headEnd len="sm" w="sm" type="none"/>
                      <a:tailEnd len="sm" w="sm" type="none"/>
                    </a:lnR>
                    <a:lnB cap="flat" cmpd="sng" w="9525">
                      <a:solidFill>
                        <a:srgbClr val="D4DDDF"/>
                      </a:solidFill>
                      <a:prstDash val="solid"/>
                      <a:round/>
                      <a:headEnd len="sm" w="sm" type="none"/>
                      <a:tailEnd len="sm" w="sm" type="none"/>
                    </a:lnB>
                    <a:solidFill>
                      <a:srgbClr val="FFFFFF"/>
                    </a:solidFill>
                  </a:tcPr>
                </a:tc>
              </a:tr>
            </a:tbl>
          </a:graphicData>
        </a:graphic>
      </p:graphicFrame>
      <p:sp>
        <p:nvSpPr>
          <p:cNvPr id="391" name="Google Shape;391;p31"/>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087E86"/>
                </a:solidFill>
                <a:latin typeface="Arial"/>
                <a:ea typeface="Arial"/>
                <a:cs typeface="Arial"/>
                <a:sym typeface="Arial"/>
              </a:rPr>
              <a:t>Il calendario è una proposta organizzativa. Gli obblighi applicabili mantengono le proprie scadenze.</a:t>
            </a:r>
            <a:endParaRPr/>
          </a:p>
        </p:txBody>
      </p:sp>
      <p:sp>
        <p:nvSpPr>
          <p:cNvPr id="392" name="Google Shape;392;p31"/>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31</a:t>
            </a:r>
            <a:endParaRPr/>
          </a:p>
        </p:txBody>
      </p:sp>
      <p:pic>
        <p:nvPicPr>
          <p:cNvPr id="393" name="Google Shape;393;p31"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23343"/>
        </a:solidFill>
      </p:bgPr>
    </p:bg>
    <p:spTree>
      <p:nvGrpSpPr>
        <p:cNvPr id="398" name="Shape 398"/>
        <p:cNvGrpSpPr/>
        <p:nvPr/>
      </p:nvGrpSpPr>
      <p:grpSpPr>
        <a:xfrm>
          <a:off x="0" y="0"/>
          <a:ext cx="0" cy="0"/>
          <a:chOff x="0" y="0"/>
          <a:chExt cx="0" cy="0"/>
        </a:xfrm>
      </p:grpSpPr>
      <p:sp>
        <p:nvSpPr>
          <p:cNvPr id="399" name="Google Shape;399;p32"/>
          <p:cNvSpPr/>
          <p:nvPr/>
        </p:nvSpPr>
        <p:spPr>
          <a:xfrm>
            <a:off x="685800" y="523875"/>
            <a:ext cx="108204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150">
                <a:solidFill>
                  <a:srgbClr val="FFFFFF"/>
                </a:solidFill>
                <a:latin typeface="Arial"/>
                <a:ea typeface="Arial"/>
                <a:cs typeface="Arial"/>
                <a:sym typeface="Arial"/>
              </a:rPr>
              <a:t>La passione può durare con un’organizzazione condivisa</a:t>
            </a:r>
            <a:endParaRPr/>
          </a:p>
        </p:txBody>
      </p:sp>
      <p:sp>
        <p:nvSpPr>
          <p:cNvPr id="400" name="Google Shape;400;p32"/>
          <p:cNvSpPr/>
          <p:nvPr/>
        </p:nvSpPr>
        <p:spPr>
          <a:xfrm>
            <a:off x="685800" y="1695450"/>
            <a:ext cx="10820400" cy="1857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825">
                <a:solidFill>
                  <a:srgbClr val="6CD5D2"/>
                </a:solidFill>
                <a:latin typeface="Arial"/>
                <a:ea typeface="Arial"/>
                <a:cs typeface="Arial"/>
                <a:sym typeface="Arial"/>
              </a:rPr>
              <a:t>Ogni associazione</a:t>
            </a:r>
            <a:endParaRPr/>
          </a:p>
          <a:p>
            <a:pPr indent="0" lvl="0" marL="0" marR="0" rtl="0" algn="l">
              <a:spcBef>
                <a:spcPts val="0"/>
              </a:spcBef>
              <a:spcAft>
                <a:spcPts val="0"/>
              </a:spcAft>
              <a:buNone/>
            </a:pPr>
            <a:r>
              <a:rPr b="1" lang="en-US" sz="3825">
                <a:solidFill>
                  <a:srgbClr val="6CD5D2"/>
                </a:solidFill>
                <a:latin typeface="Arial"/>
                <a:ea typeface="Arial"/>
                <a:cs typeface="Arial"/>
                <a:sym typeface="Arial"/>
              </a:rPr>
              <a:t>porta una parte.</a:t>
            </a:r>
            <a:endParaRPr/>
          </a:p>
          <a:p>
            <a:pPr indent="0" lvl="0" marL="0" marR="0" rtl="0" algn="l">
              <a:spcBef>
                <a:spcPts val="0"/>
              </a:spcBef>
              <a:spcAft>
                <a:spcPts val="0"/>
              </a:spcAft>
              <a:buNone/>
            </a:pPr>
            <a:r>
              <a:rPr b="1" lang="en-US" sz="3825">
                <a:solidFill>
                  <a:srgbClr val="6CD5D2"/>
                </a:solidFill>
                <a:latin typeface="Arial"/>
                <a:ea typeface="Arial"/>
                <a:cs typeface="Arial"/>
                <a:sym typeface="Arial"/>
              </a:rPr>
              <a:t>Insieme si costruisce continuità.</a:t>
            </a:r>
            <a:endParaRPr/>
          </a:p>
        </p:txBody>
      </p:sp>
      <p:sp>
        <p:nvSpPr>
          <p:cNvPr id="401" name="Google Shape;401;p32"/>
          <p:cNvSpPr/>
          <p:nvPr/>
        </p:nvSpPr>
        <p:spPr>
          <a:xfrm>
            <a:off x="685800" y="4095750"/>
            <a:ext cx="10820400" cy="12858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FFFFFF"/>
                </a:solidFill>
                <a:latin typeface="Arial"/>
                <a:ea typeface="Arial"/>
                <a:cs typeface="Arial"/>
                <a:sym typeface="Arial"/>
              </a:rPr>
              <a:t>Un bisogno comune, un servizio sostenibile,</a:t>
            </a:r>
            <a:endParaRPr/>
          </a:p>
          <a:p>
            <a:pPr indent="0" lvl="0" marL="0" marR="0" rtl="0" algn="l">
              <a:spcBef>
                <a:spcPts val="0"/>
              </a:spcBef>
              <a:spcAft>
                <a:spcPts val="0"/>
              </a:spcAft>
              <a:buNone/>
            </a:pPr>
            <a:r>
              <a:rPr b="0" lang="en-US" sz="2175">
                <a:solidFill>
                  <a:srgbClr val="FFFFFF"/>
                </a:solidFill>
                <a:latin typeface="Arial"/>
                <a:ea typeface="Arial"/>
                <a:cs typeface="Arial"/>
                <a:sym typeface="Arial"/>
              </a:rPr>
              <a:t>un percorso di competenze e un progetto coerente.</a:t>
            </a:r>
            <a:endParaRPr/>
          </a:p>
        </p:txBody>
      </p:sp>
      <p:sp>
        <p:nvSpPr>
          <p:cNvPr id="402" name="Google Shape;402;p32"/>
          <p:cNvSpPr/>
          <p:nvPr/>
        </p:nvSpPr>
        <p:spPr>
          <a:xfrm>
            <a:off x="685800" y="5838825"/>
            <a:ext cx="10820400" cy="6286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6CD5D2"/>
                </a:solidFill>
                <a:latin typeface="Arial"/>
                <a:ea typeface="Arial"/>
                <a:cs typeface="Arial"/>
                <a:sym typeface="Arial"/>
              </a:rPr>
              <a:t>Il primo passo: individuare gli enti con cui affrontare una criticità concreta.</a:t>
            </a:r>
            <a:endParaRPr/>
          </a:p>
        </p:txBody>
      </p:sp>
      <p:sp>
        <p:nvSpPr>
          <p:cNvPr id="403" name="Google Shape;403;p32"/>
          <p:cNvSpPr/>
          <p:nvPr/>
        </p:nvSpPr>
        <p:spPr>
          <a:xfrm>
            <a:off x="11049000" y="6543675"/>
            <a:ext cx="4572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BFD2D8"/>
                </a:solidFill>
                <a:latin typeface="Arial"/>
                <a:ea typeface="Arial"/>
                <a:cs typeface="Arial"/>
                <a:sym typeface="Arial"/>
              </a:rPr>
              <a:t>32</a:t>
            </a:r>
            <a:endParaRPr/>
          </a:p>
        </p:txBody>
      </p:sp>
      <p:pic>
        <p:nvPicPr>
          <p:cNvPr id="404" name="Google Shape;404;p32"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BF9"/>
        </a:solidFill>
      </p:bgPr>
    </p:bg>
    <p:spTree>
      <p:nvGrpSpPr>
        <p:cNvPr id="409" name="Shape 409"/>
        <p:cNvGrpSpPr/>
        <p:nvPr/>
      </p:nvGrpSpPr>
      <p:grpSpPr>
        <a:xfrm>
          <a:off x="0" y="0"/>
          <a:ext cx="0" cy="0"/>
          <a:chOff x="0" y="0"/>
          <a:chExt cx="0" cy="0"/>
        </a:xfrm>
      </p:grpSpPr>
      <p:sp>
        <p:nvSpPr>
          <p:cNvPr id="410" name="Google Shape;410;h3e648b6b886b2c10_0_39"/>
          <p:cNvSpPr/>
          <p:nvPr/>
        </p:nvSpPr>
        <p:spPr>
          <a:xfrm>
            <a:off x="11049000" y="6543675"/>
            <a:ext cx="457200" cy="209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31</a:t>
            </a:r>
            <a:endParaRPr/>
          </a:p>
        </p:txBody>
      </p:sp>
      <p:pic>
        <p:nvPicPr>
          <p:cNvPr id="411" name="Google Shape;411;h3e648b6b886b2c10_0_39" title="Logo nuovo-01_Tavola disegno 1.png"/>
          <p:cNvPicPr preferRelativeResize="0"/>
          <p:nvPr/>
        </p:nvPicPr>
        <p:blipFill rotWithShape="1">
          <a:blip r:embed="rId3">
            <a:alphaModFix/>
          </a:blip>
          <a:srcRect b="10691" l="0" r="0" t="10926"/>
          <a:stretch/>
        </p:blipFill>
        <p:spPr>
          <a:xfrm>
            <a:off x="10612275" y="222525"/>
            <a:ext cx="802826" cy="889175"/>
          </a:xfrm>
          <a:prstGeom prst="rect">
            <a:avLst/>
          </a:prstGeom>
          <a:noFill/>
          <a:ln>
            <a:noFill/>
          </a:ln>
        </p:spPr>
      </p:pic>
      <p:sp>
        <p:nvSpPr>
          <p:cNvPr id="412" name="Google Shape;412;h3e648b6b886b2c10_0_39"/>
          <p:cNvSpPr txBox="1"/>
          <p:nvPr/>
        </p:nvSpPr>
        <p:spPr>
          <a:xfrm>
            <a:off x="790500" y="1812135"/>
            <a:ext cx="11401500" cy="43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850"/>
              <a:buFont typeface="Arial"/>
              <a:buNone/>
            </a:pPr>
            <a:r>
              <a:rPr b="1" i="0" lang="en-US" sz="2850" u="none" cap="none" strike="noStrike">
                <a:solidFill>
                  <a:srgbClr val="00408B"/>
                </a:solidFill>
                <a:latin typeface="Poppins"/>
                <a:ea typeface="Poppins"/>
                <a:cs typeface="Poppins"/>
                <a:sym typeface="Poppins"/>
              </a:rPr>
              <a:t>MANUEL ONORATI</a:t>
            </a:r>
            <a:endParaRPr b="0" i="0" sz="1400" u="none" cap="none" strike="noStrike">
              <a:solidFill>
                <a:srgbClr val="000000"/>
              </a:solidFill>
              <a:latin typeface="Arial"/>
              <a:ea typeface="Arial"/>
              <a:cs typeface="Arial"/>
              <a:sym typeface="Arial"/>
            </a:endParaRPr>
          </a:p>
        </p:txBody>
      </p:sp>
      <p:sp>
        <p:nvSpPr>
          <p:cNvPr id="413" name="Google Shape;413;h3e648b6b886b2c10_0_39"/>
          <p:cNvSpPr txBox="1"/>
          <p:nvPr/>
        </p:nvSpPr>
        <p:spPr>
          <a:xfrm>
            <a:off x="858625" y="3279942"/>
            <a:ext cx="6839100" cy="16161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Clr>
                <a:srgbClr val="000000"/>
              </a:buClr>
              <a:buSzPts val="1500"/>
              <a:buFont typeface="Arial"/>
              <a:buNone/>
            </a:pPr>
            <a:r>
              <a:rPr b="1" i="0" lang="en-US" sz="1500" u="none" cap="none" strike="noStrike">
                <a:solidFill>
                  <a:srgbClr val="00408B"/>
                </a:solidFill>
                <a:latin typeface="Lato"/>
                <a:ea typeface="Lato"/>
                <a:cs typeface="Lato"/>
                <a:sym typeface="Lato"/>
              </a:rPr>
              <a:t>MAIL </a:t>
            </a:r>
            <a:r>
              <a:rPr b="0" i="0" lang="en-US" sz="1500" u="sng" cap="none" strike="noStrike">
                <a:solidFill>
                  <a:srgbClr val="0000FF"/>
                </a:solidFill>
                <a:latin typeface="Lato"/>
                <a:ea typeface="Lato"/>
                <a:cs typeface="Lato"/>
                <a:sym typeface="Lato"/>
                <a:hlinkClick r:id="rId4">
                  <a:extLst>
                    <a:ext uri="{A12FA001-AC4F-418D-AE19-62706E023703}">
                      <ahyp:hlinkClr val="tx"/>
                    </a:ext>
                  </a:extLst>
                </a:hlinkClick>
              </a:rPr>
              <a:t>manuel.onorati@uniroma2.it</a:t>
            </a:r>
            <a:endParaRPr b="0" i="0" sz="1500" u="none" cap="none" strike="noStrike">
              <a:solidFill>
                <a:srgbClr val="00408B"/>
              </a:solidFill>
              <a:latin typeface="Lato"/>
              <a:ea typeface="Lato"/>
              <a:cs typeface="Lato"/>
              <a:sym typeface="Lato"/>
            </a:endParaRPr>
          </a:p>
          <a:p>
            <a:pPr indent="0" lvl="0" marL="0" marR="0" rtl="0" algn="l">
              <a:lnSpc>
                <a:spcPct val="150000"/>
              </a:lnSpc>
              <a:spcBef>
                <a:spcPts val="0"/>
              </a:spcBef>
              <a:spcAft>
                <a:spcPts val="0"/>
              </a:spcAft>
              <a:buClr>
                <a:srgbClr val="000000"/>
              </a:buClr>
              <a:buSzPts val="1500"/>
              <a:buFont typeface="Arial"/>
              <a:buNone/>
            </a:pPr>
            <a:r>
              <a:t/>
            </a:r>
            <a:endParaRPr b="0" i="0" sz="1500" u="none" cap="none" strike="noStrike">
              <a:solidFill>
                <a:srgbClr val="00408B"/>
              </a:solidFill>
              <a:latin typeface="Lato"/>
              <a:ea typeface="Lato"/>
              <a:cs typeface="Lato"/>
              <a:sym typeface="Lato"/>
            </a:endParaRPr>
          </a:p>
          <a:p>
            <a:pPr indent="0" lvl="0" marL="0" marR="0" rtl="0" algn="l">
              <a:lnSpc>
                <a:spcPct val="150000"/>
              </a:lnSpc>
              <a:spcBef>
                <a:spcPts val="0"/>
              </a:spcBef>
              <a:spcAft>
                <a:spcPts val="0"/>
              </a:spcAft>
              <a:buClr>
                <a:srgbClr val="000000"/>
              </a:buClr>
              <a:buSzPts val="1500"/>
              <a:buFont typeface="Arial"/>
              <a:buNone/>
            </a:pPr>
            <a:r>
              <a:rPr b="0" i="0" lang="en-US" sz="1500" u="none" cap="none" strike="noStrike">
                <a:solidFill>
                  <a:srgbClr val="00408B"/>
                </a:solidFill>
                <a:latin typeface="Lato"/>
                <a:ea typeface="Lato"/>
                <a:cs typeface="Lato"/>
                <a:sym typeface="Lato"/>
              </a:rPr>
              <a:t>LINKEDIN </a:t>
            </a:r>
            <a:r>
              <a:rPr b="0" i="0" lang="en-US" sz="1500" u="sng" cap="none" strike="noStrike">
                <a:solidFill>
                  <a:srgbClr val="0000FF"/>
                </a:solidFill>
                <a:latin typeface="Lato"/>
                <a:ea typeface="Lato"/>
                <a:cs typeface="Lato"/>
                <a:sym typeface="Lato"/>
                <a:hlinkClick r:id="rId5">
                  <a:extLst>
                    <a:ext uri="{A12FA001-AC4F-418D-AE19-62706E023703}">
                      <ahyp:hlinkClr val="tx"/>
                    </a:ext>
                  </a:extLst>
                </a:hlinkClick>
              </a:rPr>
              <a:t>https://it.linkedin.com/in/manuel-onorati-53b02676</a:t>
            </a:r>
            <a:r>
              <a:rPr b="0" i="0" lang="en-US" sz="1500" u="none" cap="none" strike="noStrike">
                <a:solidFill>
                  <a:srgbClr val="00408B"/>
                </a:solidFill>
                <a:latin typeface="Lato"/>
                <a:ea typeface="Lato"/>
                <a:cs typeface="Lato"/>
                <a:sym typeface="Lato"/>
              </a:rPr>
              <a:t> </a:t>
            </a:r>
            <a:endParaRPr b="0" i="0" sz="1500" u="none" cap="none" strike="noStrike">
              <a:solidFill>
                <a:srgbClr val="00408B"/>
              </a:solidFill>
              <a:latin typeface="Lato"/>
              <a:ea typeface="Lato"/>
              <a:cs typeface="Lato"/>
              <a:sym typeface="Lato"/>
            </a:endParaRPr>
          </a:p>
          <a:p>
            <a:pPr indent="0" lvl="0" marL="0" marR="0" rtl="0" algn="l">
              <a:lnSpc>
                <a:spcPct val="150000"/>
              </a:lnSpc>
              <a:spcBef>
                <a:spcPts val="0"/>
              </a:spcBef>
              <a:spcAft>
                <a:spcPts val="0"/>
              </a:spcAft>
              <a:buClr>
                <a:srgbClr val="000000"/>
              </a:buClr>
              <a:buSzPts val="1500"/>
              <a:buFont typeface="Arial"/>
              <a:buNone/>
            </a:pPr>
            <a:r>
              <a:rPr b="0" i="0" lang="en-US" sz="1500" u="none" cap="none" strike="noStrike">
                <a:solidFill>
                  <a:srgbClr val="00408B"/>
                </a:solidFill>
                <a:latin typeface="Lato"/>
                <a:ea typeface="Lato"/>
                <a:cs typeface="Lato"/>
                <a:sym typeface="Lato"/>
              </a:rPr>
              <a:t>FACEBOOK </a:t>
            </a:r>
            <a:r>
              <a:rPr b="0" i="0" lang="en-US" sz="1500" u="sng" cap="none" strike="noStrike">
                <a:solidFill>
                  <a:srgbClr val="0000FF"/>
                </a:solidFill>
                <a:latin typeface="Lato"/>
                <a:ea typeface="Lato"/>
                <a:cs typeface="Lato"/>
                <a:sym typeface="Lato"/>
                <a:hlinkClick r:id="rId6">
                  <a:extLst>
                    <a:ext uri="{A12FA001-AC4F-418D-AE19-62706E023703}">
                      <ahyp:hlinkClr val="tx"/>
                    </a:ext>
                  </a:extLst>
                </a:hlinkClick>
              </a:rPr>
              <a:t>https://www.facebook.com/manuel.onorati.1/</a:t>
            </a:r>
            <a:r>
              <a:rPr b="0" i="0" lang="en-US" sz="1500" u="none" cap="none" strike="noStrike">
                <a:solidFill>
                  <a:srgbClr val="00408B"/>
                </a:solidFill>
                <a:latin typeface="Lato"/>
                <a:ea typeface="Lato"/>
                <a:cs typeface="Lato"/>
                <a:sym typeface="Lato"/>
              </a:rPr>
              <a:t> </a:t>
            </a:r>
            <a:endParaRPr b="0" i="0" sz="1500" u="none" cap="none" strike="noStrike">
              <a:solidFill>
                <a:srgbClr val="00408B"/>
              </a:solidFill>
              <a:latin typeface="Lato"/>
              <a:ea typeface="Lato"/>
              <a:cs typeface="Lato"/>
              <a:sym typeface="Lato"/>
            </a:endParaRPr>
          </a:p>
          <a:p>
            <a:pPr indent="0" lvl="0" marL="0" marR="0" rtl="0" algn="l">
              <a:lnSpc>
                <a:spcPct val="150000"/>
              </a:lnSpc>
              <a:spcBef>
                <a:spcPts val="0"/>
              </a:spcBef>
              <a:spcAft>
                <a:spcPts val="0"/>
              </a:spcAft>
              <a:buClr>
                <a:srgbClr val="000000"/>
              </a:buClr>
              <a:buSzPts val="1500"/>
              <a:buFont typeface="Arial"/>
              <a:buNone/>
            </a:pPr>
            <a:r>
              <a:rPr b="0" i="0" lang="en-US" sz="1500" u="none" cap="none" strike="noStrike">
                <a:solidFill>
                  <a:srgbClr val="00408B"/>
                </a:solidFill>
                <a:latin typeface="Lato"/>
                <a:ea typeface="Lato"/>
                <a:cs typeface="Lato"/>
                <a:sym typeface="Lato"/>
              </a:rPr>
              <a:t>INSTAGRAM </a:t>
            </a:r>
            <a:r>
              <a:rPr b="0" i="0" lang="en-US" sz="1500" u="sng" cap="none" strike="noStrike">
                <a:solidFill>
                  <a:srgbClr val="0000FF"/>
                </a:solidFill>
                <a:latin typeface="Lato"/>
                <a:ea typeface="Lato"/>
                <a:cs typeface="Lato"/>
                <a:sym typeface="Lato"/>
                <a:hlinkClick r:id="rId7">
                  <a:extLst>
                    <a:ext uri="{A12FA001-AC4F-418D-AE19-62706E023703}">
                      <ahyp:hlinkClr val="tx"/>
                    </a:ext>
                  </a:extLst>
                </a:hlinkClick>
              </a:rPr>
              <a:t>https://www.instagram.com/manuelonorati/</a:t>
            </a:r>
            <a:r>
              <a:rPr b="0" i="0" lang="en-US" sz="1500" u="none" cap="none" strike="noStrike">
                <a:solidFill>
                  <a:srgbClr val="00408B"/>
                </a:solidFill>
                <a:latin typeface="Lato"/>
                <a:ea typeface="Lato"/>
                <a:cs typeface="Lato"/>
                <a:sym typeface="Lato"/>
              </a:rPr>
              <a:t> </a:t>
            </a:r>
            <a:endParaRPr b="0" i="0" sz="1500" u="none" cap="none" strike="noStrike">
              <a:solidFill>
                <a:srgbClr val="00408B"/>
              </a:solidFill>
              <a:latin typeface="Lato"/>
              <a:ea typeface="Lato"/>
              <a:cs typeface="Lato"/>
              <a:sym typeface="Lato"/>
            </a:endParaRPr>
          </a:p>
        </p:txBody>
      </p:sp>
      <p:pic>
        <p:nvPicPr>
          <p:cNvPr id="414" name="Google Shape;414;h3e648b6b886b2c10_0_39" title="barcode.gif"/>
          <p:cNvPicPr preferRelativeResize="0"/>
          <p:nvPr/>
        </p:nvPicPr>
        <p:blipFill rotWithShape="1">
          <a:blip r:embed="rId8">
            <a:alphaModFix/>
          </a:blip>
          <a:srcRect b="0" l="0" r="0" t="0"/>
          <a:stretch/>
        </p:blipFill>
        <p:spPr>
          <a:xfrm>
            <a:off x="8501475" y="3088975"/>
            <a:ext cx="2244200" cy="22442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